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438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chemeClr val="accent2">
            <a:lumOff val="-2588"/>
          </a:schemeClr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3438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chemeClr val="accent2">
            <a:lumOff val="-2588"/>
          </a:schemeClr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3438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chemeClr val="accent2">
            <a:lumOff val="-2588"/>
          </a:schemeClr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3438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chemeClr val="accent2">
            <a:lumOff val="-2588"/>
          </a:schemeClr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3438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chemeClr val="accent2">
            <a:lumOff val="-2588"/>
          </a:schemeClr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3438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chemeClr val="accent2">
            <a:lumOff val="-2588"/>
          </a:schemeClr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3438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chemeClr val="accent2">
            <a:lumOff val="-2588"/>
          </a:schemeClr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3438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chemeClr val="accent2">
            <a:lumOff val="-2588"/>
          </a:schemeClr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34385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chemeClr val="accent2">
            <a:lumOff val="-2588"/>
          </a:schemeClr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top>
          <a:bottom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top>
          <a:bottom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-2588"/>
            </a:scheme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-2588"/>
            </a:schemeClr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-258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left>
          <a:right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right>
          <a:top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top>
          <a:bottom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bottom>
          <a:insideH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insideH>
          <a:insideV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-2588"/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left>
          <a:right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right>
          <a:top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top>
          <a:bottom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bottom>
          <a:insideH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insideH>
          <a:insideV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-2588"/>
              <a:alpha val="20000"/>
            </a:schemeClr>
          </a:solidFill>
        </a:fill>
      </a:tcStyle>
    </a:firstCol>
    <a:lastRow>
      <a:tcTxStyle b="on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left>
          <a:right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top>
          <a:bottom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bottom>
          <a:insideH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insideH>
          <a:insideV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2">
            <a:lumOff val="-2588"/>
          </a:schemeClr>
        </a:fontRef>
        <a:schemeClr val="accent2">
          <a:lumOff val="-2588"/>
        </a:schemeClr>
      </a:tcTxStyle>
      <a:tcStyle>
        <a:tcBdr>
          <a:left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left>
          <a:right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right>
          <a:top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top>
          <a:bottom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bottom>
          <a:insideH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insideH>
          <a:insideV>
            <a:ln w="3175" cap="flat">
              <a:solidFill>
                <a:schemeClr val="accent2">
                  <a:lumOff val="-2588"/>
                </a:schemeClr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43855" latinLnBrk="0">
      <a:defRPr sz="1200">
        <a:latin typeface="+mn-lt"/>
        <a:ea typeface="+mn-ea"/>
        <a:cs typeface="+mn-cs"/>
        <a:sym typeface="Arial"/>
      </a:defRPr>
    </a:lvl1pPr>
    <a:lvl2pPr indent="228600" defTabSz="343855" latinLnBrk="0">
      <a:defRPr sz="1200">
        <a:latin typeface="+mn-lt"/>
        <a:ea typeface="+mn-ea"/>
        <a:cs typeface="+mn-cs"/>
        <a:sym typeface="Arial"/>
      </a:defRPr>
    </a:lvl2pPr>
    <a:lvl3pPr indent="457200" defTabSz="343855" latinLnBrk="0">
      <a:defRPr sz="1200">
        <a:latin typeface="+mn-lt"/>
        <a:ea typeface="+mn-ea"/>
        <a:cs typeface="+mn-cs"/>
        <a:sym typeface="Arial"/>
      </a:defRPr>
    </a:lvl3pPr>
    <a:lvl4pPr indent="685800" defTabSz="343855" latinLnBrk="0">
      <a:defRPr sz="1200">
        <a:latin typeface="+mn-lt"/>
        <a:ea typeface="+mn-ea"/>
        <a:cs typeface="+mn-cs"/>
        <a:sym typeface="Arial"/>
      </a:defRPr>
    </a:lvl4pPr>
    <a:lvl5pPr indent="914400" defTabSz="343855" latinLnBrk="0">
      <a:defRPr sz="1200">
        <a:latin typeface="+mn-lt"/>
        <a:ea typeface="+mn-ea"/>
        <a:cs typeface="+mn-cs"/>
        <a:sym typeface="Arial"/>
      </a:defRPr>
    </a:lvl5pPr>
    <a:lvl6pPr indent="1143000" defTabSz="343855" latinLnBrk="0">
      <a:defRPr sz="1200">
        <a:latin typeface="+mn-lt"/>
        <a:ea typeface="+mn-ea"/>
        <a:cs typeface="+mn-cs"/>
        <a:sym typeface="Arial"/>
      </a:defRPr>
    </a:lvl6pPr>
    <a:lvl7pPr indent="1371600" defTabSz="343855" latinLnBrk="0">
      <a:defRPr sz="1200">
        <a:latin typeface="+mn-lt"/>
        <a:ea typeface="+mn-ea"/>
        <a:cs typeface="+mn-cs"/>
        <a:sym typeface="Arial"/>
      </a:defRPr>
    </a:lvl7pPr>
    <a:lvl8pPr indent="1600200" defTabSz="343855" latinLnBrk="0">
      <a:defRPr sz="1200">
        <a:latin typeface="+mn-lt"/>
        <a:ea typeface="+mn-ea"/>
        <a:cs typeface="+mn-cs"/>
        <a:sym typeface="Arial"/>
      </a:defRPr>
    </a:lvl8pPr>
    <a:lvl9pPr indent="1828800" defTabSz="343855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3700"/>
            </a:lvl1pPr>
          </a:lstStyle>
          <a:p>
            <a:pPr/>
            <a:r>
              <a:t>A mettre à jour avec les chiffres du panorama 2025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hape 3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3700"/>
            </a:lvl1pPr>
          </a:lstStyle>
          <a:p>
            <a:pPr/>
            <a:r>
              <a:t>A préciser et mettre à jour après adoption du PJL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346599" y="445076"/>
            <a:ext cx="8451995" cy="572768"/>
          </a:xfrm>
          <a:prstGeom prst="rect">
            <a:avLst/>
          </a:prstGeom>
        </p:spPr>
        <p:txBody>
          <a:bodyPr lIns="34378" tIns="34378" rIns="34378" bIns="34378" anchor="t"/>
          <a:lstStyle>
            <a:lvl1pPr>
              <a:lnSpc>
                <a:spcPct val="100000"/>
              </a:lnSpc>
            </a:lvl1pPr>
          </a:lstStyle>
          <a:p>
            <a:pPr/>
            <a:r>
              <a:t>Texte du titre</a:t>
            </a:r>
          </a:p>
        </p:txBody>
      </p:sp>
      <p:sp>
        <p:nvSpPr>
          <p:cNvPr id="12" name="Numéro de diapositive"/>
          <p:cNvSpPr txBox="1"/>
          <p:nvPr>
            <p:ph type="sldNum" sz="quarter" idx="2"/>
          </p:nvPr>
        </p:nvSpPr>
        <p:spPr>
          <a:xfrm>
            <a:off x="8777338" y="4764572"/>
            <a:ext cx="208595" cy="192019"/>
          </a:xfrm>
          <a:prstGeom prst="rect">
            <a:avLst/>
          </a:prstGeom>
        </p:spPr>
        <p:txBody>
          <a:bodyPr lIns="34378" tIns="34378" rIns="34378" bIns="3437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/ sous-titre / texte">
    <p:bg>
      <p:bgPr>
        <a:solidFill>
          <a:srgbClr val="FFFFFF">
            <a:alpha val="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e niveau 1…"/>
          <p:cNvSpPr txBox="1"/>
          <p:nvPr>
            <p:ph type="body" sz="quarter" idx="1" hasCustomPrompt="1"/>
          </p:nvPr>
        </p:nvSpPr>
        <p:spPr>
          <a:xfrm>
            <a:off x="358610" y="1259504"/>
            <a:ext cx="8355682" cy="240967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90498" defTabSz="914376">
              <a:lnSpc>
                <a:spcPct val="100000"/>
              </a:lnSpc>
              <a:buClrTx/>
              <a:buSzTx/>
              <a:buFontTx/>
              <a:buNone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1pPr>
            <a:lvl2pPr marL="1689082" indent="-167994" defTabSz="914376">
              <a:lnSpc>
                <a:spcPct val="100000"/>
              </a:lnSpc>
              <a:buClrTx/>
              <a:buSzPct val="100000"/>
              <a:buFontTx/>
              <a:buAutoNum type="alphaLcPeriod" startAt="1"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2pPr>
            <a:lvl3pPr marL="2007257" indent="-246177" defTabSz="914376">
              <a:lnSpc>
                <a:spcPct val="100000"/>
              </a:lnSpc>
              <a:buClrTx/>
              <a:buSzPct val="100000"/>
              <a:buFontTx/>
              <a:buChar char="▪"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3pPr>
            <a:lvl4pPr marL="2321105" indent="-320031" defTabSz="914376">
              <a:lnSpc>
                <a:spcPct val="100000"/>
              </a:lnSpc>
              <a:buClrTx/>
              <a:buSzPct val="100000"/>
              <a:buFontTx/>
              <a:buChar char="•"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4pPr>
            <a:lvl5pPr marL="2644656" indent="-355590" defTabSz="914376">
              <a:lnSpc>
                <a:spcPct val="100000"/>
              </a:lnSpc>
              <a:buClrTx/>
              <a:buSzPct val="100000"/>
              <a:buFontTx/>
              <a:buChar char="▪"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5pPr>
          </a:lstStyle>
          <a:p>
            <a:pPr/>
            <a:r>
              <a:t>Sous-titre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Titre"/>
          <p:cNvSpPr txBox="1"/>
          <p:nvPr>
            <p:ph type="title" hasCustomPrompt="1"/>
          </p:nvPr>
        </p:nvSpPr>
        <p:spPr>
          <a:xfrm>
            <a:off x="358610" y="698257"/>
            <a:ext cx="8355928" cy="535575"/>
          </a:xfrm>
          <a:prstGeom prst="rect">
            <a:avLst/>
          </a:prstGeom>
        </p:spPr>
        <p:txBody>
          <a:bodyPr lIns="34008" tIns="34008" rIns="34008" bIns="34008"/>
          <a:lstStyle>
            <a:lvl1pPr indent="7163" defTabSz="914376">
              <a:defRPr b="1" sz="24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07" name="Espace réservé du texte 11"/>
          <p:cNvSpPr/>
          <p:nvPr>
            <p:ph type="body" idx="21" hasCustomPrompt="1"/>
          </p:nvPr>
        </p:nvSpPr>
        <p:spPr>
          <a:xfrm>
            <a:off x="358609" y="1714724"/>
            <a:ext cx="8355404" cy="2856753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46164" defTabSz="914376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Texte de niveau 1 Texte de niveau 2 Texte de niveau 3 Texte de niveau 4 Texte de niveau 5</a:t>
            </a:r>
          </a:p>
        </p:txBody>
      </p:sp>
      <p:sp>
        <p:nvSpPr>
          <p:cNvPr id="108" name="Connecteur droit 11"/>
          <p:cNvSpPr/>
          <p:nvPr/>
        </p:nvSpPr>
        <p:spPr>
          <a:xfrm>
            <a:off x="358611" y="4766295"/>
            <a:ext cx="8355681" cy="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7192" tIns="17192" rIns="17192" bIns="17192"/>
          <a:lstStyle/>
          <a:p>
            <a:pPr/>
          </a:p>
        </p:txBody>
      </p:sp>
      <p:pic>
        <p:nvPicPr>
          <p:cNvPr id="109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053" y="128158"/>
            <a:ext cx="535583" cy="535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 13" descr="Imag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932" y="199569"/>
            <a:ext cx="357057" cy="357057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Numéro de diapositive"/>
          <p:cNvSpPr txBox="1"/>
          <p:nvPr>
            <p:ph type="sldNum" sz="quarter" idx="2"/>
          </p:nvPr>
        </p:nvSpPr>
        <p:spPr>
          <a:xfrm>
            <a:off x="8587540" y="4880429"/>
            <a:ext cx="127001" cy="127001"/>
          </a:xfrm>
          <a:prstGeom prst="rect">
            <a:avLst/>
          </a:prstGeom>
          <a:ln w="12700"/>
        </p:spPr>
        <p:txBody>
          <a:bodyPr lIns="0" tIns="0" rIns="0" bIns="0"/>
          <a:lstStyle>
            <a:lvl1pPr defTabSz="685800">
              <a:defRPr b="1" sz="6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contenu">
    <p:bg>
      <p:bgPr>
        <a:solidFill>
          <a:srgbClr val="FFFFFF">
            <a:alpha val="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 du titre"/>
          <p:cNvSpPr txBox="1"/>
          <p:nvPr>
            <p:ph type="title"/>
          </p:nvPr>
        </p:nvSpPr>
        <p:spPr>
          <a:xfrm>
            <a:off x="358610" y="698257"/>
            <a:ext cx="8355928" cy="535575"/>
          </a:xfrm>
          <a:prstGeom prst="rect">
            <a:avLst/>
          </a:prstGeom>
        </p:spPr>
        <p:txBody>
          <a:bodyPr lIns="34008" tIns="34008" rIns="34008" bIns="34008"/>
          <a:lstStyle>
            <a:lvl1pPr indent="7163" defTabSz="914376">
              <a:defRPr b="1" sz="24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19" name="Texte niveau 1…"/>
          <p:cNvSpPr txBox="1"/>
          <p:nvPr>
            <p:ph type="body" idx="1"/>
          </p:nvPr>
        </p:nvSpPr>
        <p:spPr>
          <a:xfrm>
            <a:off x="358610" y="1714724"/>
            <a:ext cx="8355928" cy="2928170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46164" defTabSz="914376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1pPr>
            <a:lvl2pPr marL="948655" indent="-171444" defTabSz="914376">
              <a:lnSpc>
                <a:spcPct val="100000"/>
              </a:lnSpc>
              <a:spcBef>
                <a:spcPts val="400"/>
              </a:spcBef>
              <a:buClrTx/>
              <a:buSzPct val="100000"/>
              <a:buFontTx/>
              <a:buChar char="•"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2pPr>
            <a:lvl3pPr marL="1228212" indent="-211009" defTabSz="914376">
              <a:lnSpc>
                <a:spcPct val="100000"/>
              </a:lnSpc>
              <a:spcBef>
                <a:spcPts val="400"/>
              </a:spcBef>
              <a:buClrTx/>
              <a:buSzPct val="100000"/>
              <a:buFontTx/>
              <a:buChar char="▪"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3pPr>
            <a:lvl4pPr marL="1531511" indent="-274311" defTabSz="914376">
              <a:lnSpc>
                <a:spcPct val="100000"/>
              </a:lnSpc>
              <a:spcBef>
                <a:spcPts val="400"/>
              </a:spcBef>
              <a:buClrTx/>
              <a:buSzPct val="100000"/>
              <a:buFontTx/>
              <a:buChar char="•"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4pPr>
            <a:lvl5pPr marL="1849982" indent="-304791" defTabSz="914376">
              <a:lnSpc>
                <a:spcPct val="100000"/>
              </a:lnSpc>
              <a:spcBef>
                <a:spcPts val="400"/>
              </a:spcBef>
              <a:buClrTx/>
              <a:buSzPct val="100000"/>
              <a:buFontTx/>
              <a:buChar char="▪"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0" name="Numéro de diapositive"/>
          <p:cNvSpPr txBox="1"/>
          <p:nvPr>
            <p:ph type="sldNum" sz="quarter" idx="2"/>
          </p:nvPr>
        </p:nvSpPr>
        <p:spPr>
          <a:xfrm>
            <a:off x="8587540" y="4880429"/>
            <a:ext cx="127001" cy="127001"/>
          </a:xfrm>
          <a:prstGeom prst="rect">
            <a:avLst/>
          </a:prstGeom>
          <a:ln w="12700"/>
        </p:spPr>
        <p:txBody>
          <a:bodyPr lIns="0" tIns="0" rIns="0" bIns="0"/>
          <a:lstStyle>
            <a:lvl1pPr defTabSz="685800">
              <a:defRPr b="1" sz="6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e du titre"/>
          <p:cNvSpPr txBox="1"/>
          <p:nvPr>
            <p:ph type="title"/>
          </p:nvPr>
        </p:nvSpPr>
        <p:spPr>
          <a:xfrm>
            <a:off x="346558" y="462425"/>
            <a:ext cx="8450885" cy="568017"/>
          </a:xfrm>
          <a:prstGeom prst="rect">
            <a:avLst/>
          </a:prstGeom>
        </p:spPr>
        <p:txBody>
          <a:bodyPr lIns="90676" tIns="90676" rIns="90676" bIns="90676" anchor="t"/>
          <a:lstStyle>
            <a:lvl1pPr defTabSz="914399">
              <a:lnSpc>
                <a:spcPct val="100000"/>
              </a:lnSpc>
              <a:defRPr sz="2600"/>
            </a:lvl1pPr>
          </a:lstStyle>
          <a:p>
            <a:pPr/>
            <a:r>
              <a:t>Texte du titre</a:t>
            </a:r>
          </a:p>
        </p:txBody>
      </p:sp>
      <p:sp>
        <p:nvSpPr>
          <p:cNvPr id="128" name="Texte niveau 1…"/>
          <p:cNvSpPr txBox="1"/>
          <p:nvPr>
            <p:ph type="body" idx="1"/>
          </p:nvPr>
        </p:nvSpPr>
        <p:spPr>
          <a:xfrm>
            <a:off x="346558" y="1164088"/>
            <a:ext cx="8450885" cy="3388447"/>
          </a:xfrm>
          <a:prstGeom prst="rect">
            <a:avLst/>
          </a:prstGeom>
        </p:spPr>
        <p:txBody>
          <a:bodyPr lIns="90676" tIns="90676" rIns="90676" bIns="90676"/>
          <a:lstStyle>
            <a:lvl1pPr marL="419100" indent="-304799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1pPr>
            <a:lvl2pPr marL="959757" indent="-362857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2pPr>
            <a:lvl3pPr marL="1416957" indent="-362857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3pPr>
            <a:lvl4pPr marL="1874157" indent="-362857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4pPr>
            <a:lvl5pPr marL="2331357" indent="-362857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9" name="Numéro de diapositive"/>
          <p:cNvSpPr txBox="1"/>
          <p:nvPr>
            <p:ph type="sldNum" sz="quarter" idx="2"/>
          </p:nvPr>
        </p:nvSpPr>
        <p:spPr>
          <a:xfrm>
            <a:off x="8663563" y="4688986"/>
            <a:ext cx="321191" cy="304615"/>
          </a:xfrm>
          <a:prstGeom prst="rect">
            <a:avLst/>
          </a:prstGeom>
        </p:spPr>
        <p:txBody>
          <a:bodyPr lIns="90676" tIns="90676" rIns="90676" bIns="90676">
            <a:normAutofit fontScale="100000" lnSpcReduction="0"/>
          </a:bodyPr>
          <a:lstStyle>
            <a:lvl1pPr defTabSz="914399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e niveau 1…"/>
          <p:cNvSpPr txBox="1"/>
          <p:nvPr>
            <p:ph type="body" sz="quarter" idx="1"/>
          </p:nvPr>
        </p:nvSpPr>
        <p:spPr>
          <a:xfrm>
            <a:off x="484226" y="4432100"/>
            <a:ext cx="8171786" cy="236848"/>
          </a:xfrm>
          <a:prstGeom prst="rect">
            <a:avLst/>
          </a:prstGeom>
        </p:spPr>
        <p:txBody>
          <a:bodyPr lIns="17009" tIns="17009" rIns="17009" bIns="17009"/>
          <a:lstStyle>
            <a:lvl1pPr marL="0" indent="85963" defTabSz="914399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b="1" sz="1200"/>
            </a:lvl1pPr>
            <a:lvl2pPr marL="1258778" indent="-288470" defTabSz="914399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2pPr>
            <a:lvl3pPr marL="1715978" indent="-288471" defTabSz="914399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3pPr>
            <a:lvl4pPr marL="2173178" indent="-288471" defTabSz="914399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4pPr>
            <a:lvl5pPr marL="2630378" indent="-288471" defTabSz="914399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7" name="Texte du titre"/>
          <p:cNvSpPr txBox="1"/>
          <p:nvPr>
            <p:ph type="title"/>
          </p:nvPr>
        </p:nvSpPr>
        <p:spPr>
          <a:xfrm>
            <a:off x="486143" y="978763"/>
            <a:ext cx="8171785" cy="1728741"/>
          </a:xfrm>
          <a:prstGeom prst="rect">
            <a:avLst/>
          </a:prstGeom>
        </p:spPr>
        <p:txBody>
          <a:bodyPr lIns="18893" tIns="18893" rIns="18893" bIns="18893" anchor="b"/>
          <a:lstStyle>
            <a:lvl1pPr defTabSz="914399">
              <a:lnSpc>
                <a:spcPct val="80000"/>
              </a:lnSpc>
              <a:defRPr sz="4200"/>
            </a:lvl1pPr>
          </a:lstStyle>
          <a:p>
            <a:pPr/>
            <a:r>
              <a:t>Texte du titre</a:t>
            </a:r>
          </a:p>
        </p:txBody>
      </p:sp>
      <p:sp>
        <p:nvSpPr>
          <p:cNvPr id="138" name="Google Shape;16;p3"/>
          <p:cNvSpPr txBox="1"/>
          <p:nvPr>
            <p:ph type="body" sz="quarter" idx="21"/>
          </p:nvPr>
        </p:nvSpPr>
        <p:spPr>
          <a:xfrm>
            <a:off x="484225" y="2707575"/>
            <a:ext cx="8171786" cy="708456"/>
          </a:xfrm>
          <a:prstGeom prst="rect">
            <a:avLst/>
          </a:prstGeom>
        </p:spPr>
        <p:txBody>
          <a:bodyPr lIns="18893" tIns="18893" rIns="18893" bIns="18893"/>
          <a:lstStyle/>
          <a:p>
            <a:pPr/>
          </a:p>
        </p:txBody>
      </p:sp>
      <p:sp>
        <p:nvSpPr>
          <p:cNvPr id="139" name="Numéro de diapositive"/>
          <p:cNvSpPr txBox="1"/>
          <p:nvPr>
            <p:ph type="sldNum" sz="quarter" idx="2"/>
          </p:nvPr>
        </p:nvSpPr>
        <p:spPr>
          <a:xfrm>
            <a:off x="4502108" y="4904186"/>
            <a:ext cx="135245" cy="127001"/>
          </a:xfrm>
          <a:prstGeom prst="rect">
            <a:avLst/>
          </a:prstGeom>
        </p:spPr>
        <p:txBody>
          <a:bodyPr lIns="18893" tIns="18893" rIns="18893" bIns="18893" anchor="b"/>
          <a:lstStyle>
            <a:lvl1pPr algn="ctr" defTabSz="914399">
              <a:defRPr sz="6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e du titre"/>
          <p:cNvSpPr txBox="1"/>
          <p:nvPr>
            <p:ph type="title"/>
          </p:nvPr>
        </p:nvSpPr>
        <p:spPr>
          <a:xfrm>
            <a:off x="1171056" y="855926"/>
            <a:ext cx="6801889" cy="1776051"/>
          </a:xfrm>
          <a:prstGeom prst="rect">
            <a:avLst/>
          </a:prstGeom>
        </p:spPr>
        <p:txBody>
          <a:bodyPr lIns="34008" tIns="34008" rIns="34008" bIns="34008" anchor="b"/>
          <a:lstStyle>
            <a:lvl1pPr algn="ctr" defTabSz="685800"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47" name="Texte niveau 1…"/>
          <p:cNvSpPr txBox="1"/>
          <p:nvPr>
            <p:ph type="body" sz="quarter" idx="1"/>
          </p:nvPr>
        </p:nvSpPr>
        <p:spPr>
          <a:xfrm>
            <a:off x="1171056" y="2700465"/>
            <a:ext cx="6801889" cy="1231664"/>
          </a:xfrm>
          <a:prstGeom prst="rect">
            <a:avLst/>
          </a:prstGeom>
        </p:spPr>
        <p:txBody>
          <a:bodyPr lIns="34008" tIns="34008" rIns="34008" bIns="34008"/>
          <a:lstStyle>
            <a:lvl1pPr marL="0" indent="0" algn="ctr" defTabSz="685800"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685800"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685800"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685800"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685800"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8" name="Numéro de diapositive"/>
          <p:cNvSpPr txBox="1"/>
          <p:nvPr>
            <p:ph type="sldNum" sz="quarter" idx="2"/>
          </p:nvPr>
        </p:nvSpPr>
        <p:spPr>
          <a:xfrm>
            <a:off x="8299379" y="4798802"/>
            <a:ext cx="183707" cy="172595"/>
          </a:xfrm>
          <a:prstGeom prst="rect">
            <a:avLst/>
          </a:prstGeom>
        </p:spPr>
        <p:txBody>
          <a:bodyPr lIns="34008" tIns="34008" rIns="34008" bIns="34008"/>
          <a:lstStyle>
            <a:lvl1pPr defTabSz="685800"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e niveau 1…"/>
          <p:cNvSpPr txBox="1"/>
          <p:nvPr>
            <p:ph type="body" sz="quarter" idx="1"/>
          </p:nvPr>
        </p:nvSpPr>
        <p:spPr>
          <a:xfrm>
            <a:off x="484225" y="4432098"/>
            <a:ext cx="8171787" cy="236853"/>
          </a:xfrm>
          <a:prstGeom prst="rect">
            <a:avLst/>
          </a:prstGeom>
        </p:spPr>
        <p:txBody>
          <a:bodyPr lIns="16983" tIns="16983" rIns="16983" bIns="16983"/>
          <a:lstStyle>
            <a:lvl1pPr marL="0" indent="228599" defTabSz="914399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b="1" sz="1200"/>
            </a:lvl1pPr>
            <a:lvl2pPr marL="4068227" indent="-228600" defTabSz="914399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2pPr>
            <a:lvl3pPr marL="4525425" indent="-228600" defTabSz="914399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3pPr>
            <a:lvl4pPr marL="4982625" indent="-228600" defTabSz="914399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4pPr>
            <a:lvl5pPr marL="5439825" indent="-228600" defTabSz="914399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6" name="Texte du titre"/>
          <p:cNvSpPr txBox="1"/>
          <p:nvPr>
            <p:ph type="title"/>
          </p:nvPr>
        </p:nvSpPr>
        <p:spPr>
          <a:xfrm>
            <a:off x="486141" y="978762"/>
            <a:ext cx="8171790" cy="1728742"/>
          </a:xfrm>
          <a:prstGeom prst="rect">
            <a:avLst/>
          </a:prstGeom>
        </p:spPr>
        <p:txBody>
          <a:bodyPr lIns="18893" tIns="18893" rIns="18893" bIns="18893" anchor="b"/>
          <a:lstStyle>
            <a:lvl1pPr defTabSz="914399">
              <a:lnSpc>
                <a:spcPct val="80000"/>
              </a:lnSpc>
              <a:defRPr sz="4200"/>
            </a:lvl1pPr>
          </a:lstStyle>
          <a:p>
            <a:pPr/>
            <a:r>
              <a:t>Texte du titre</a:t>
            </a:r>
          </a:p>
        </p:txBody>
      </p:sp>
      <p:sp>
        <p:nvSpPr>
          <p:cNvPr id="157" name="Shape 22"/>
          <p:cNvSpPr/>
          <p:nvPr>
            <p:ph type="body" sz="quarter" idx="21"/>
          </p:nvPr>
        </p:nvSpPr>
        <p:spPr>
          <a:xfrm>
            <a:off x="484225" y="2707571"/>
            <a:ext cx="8171786" cy="708461"/>
          </a:xfrm>
          <a:prstGeom prst="rect">
            <a:avLst/>
          </a:prstGeom>
        </p:spPr>
        <p:txBody>
          <a:bodyPr lIns="18893" tIns="18893" rIns="18893" bIns="18893"/>
          <a:lstStyle/>
          <a:p>
            <a:pPr/>
          </a:p>
        </p:txBody>
      </p:sp>
      <p:sp>
        <p:nvSpPr>
          <p:cNvPr id="158" name="Numéro de diapositive"/>
          <p:cNvSpPr txBox="1"/>
          <p:nvPr>
            <p:ph type="sldNum" sz="quarter" idx="2"/>
          </p:nvPr>
        </p:nvSpPr>
        <p:spPr>
          <a:xfrm>
            <a:off x="4502108" y="4904186"/>
            <a:ext cx="135245" cy="127001"/>
          </a:xfrm>
          <a:prstGeom prst="rect">
            <a:avLst/>
          </a:prstGeom>
        </p:spPr>
        <p:txBody>
          <a:bodyPr lIns="18893" tIns="18893" rIns="18893" bIns="18893" anchor="b"/>
          <a:lstStyle>
            <a:lvl1pPr algn="ctr" defTabSz="914399">
              <a:defRPr sz="6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uméro de diapositive"/>
          <p:cNvSpPr txBox="1"/>
          <p:nvPr>
            <p:ph type="sldNum" sz="quarter" idx="2"/>
          </p:nvPr>
        </p:nvSpPr>
        <p:spPr>
          <a:xfrm>
            <a:off x="8663618" y="4689012"/>
            <a:ext cx="321137" cy="304562"/>
          </a:xfrm>
          <a:prstGeom prst="rect">
            <a:avLst/>
          </a:prstGeom>
        </p:spPr>
        <p:txBody>
          <a:bodyPr lIns="90650" tIns="90650" rIns="90650" bIns="90650">
            <a:normAutofit fontScale="100000" lnSpcReduction="0"/>
          </a:bodyPr>
          <a:lstStyle>
            <a:lvl1pPr defTabSz="914399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e du titre"/>
          <p:cNvSpPr txBox="1"/>
          <p:nvPr>
            <p:ph type="title"/>
          </p:nvPr>
        </p:nvSpPr>
        <p:spPr>
          <a:xfrm>
            <a:off x="346557" y="462425"/>
            <a:ext cx="8450886" cy="568020"/>
          </a:xfrm>
          <a:prstGeom prst="rect">
            <a:avLst/>
          </a:prstGeom>
        </p:spPr>
        <p:txBody>
          <a:bodyPr lIns="90650" tIns="90650" rIns="90650" bIns="90650" anchor="t"/>
          <a:lstStyle>
            <a:lvl1pPr defTabSz="914399">
              <a:lnSpc>
                <a:spcPct val="100000"/>
              </a:lnSpc>
              <a:defRPr sz="2600"/>
            </a:lvl1pPr>
          </a:lstStyle>
          <a:p>
            <a:pPr/>
            <a:r>
              <a:t>Texte du titre</a:t>
            </a:r>
          </a:p>
        </p:txBody>
      </p:sp>
      <p:sp>
        <p:nvSpPr>
          <p:cNvPr id="173" name="Texte niveau 1…"/>
          <p:cNvSpPr txBox="1"/>
          <p:nvPr>
            <p:ph type="body" idx="1"/>
          </p:nvPr>
        </p:nvSpPr>
        <p:spPr>
          <a:xfrm>
            <a:off x="346557" y="1164088"/>
            <a:ext cx="8450886" cy="3388447"/>
          </a:xfrm>
          <a:prstGeom prst="rect">
            <a:avLst/>
          </a:prstGeom>
        </p:spPr>
        <p:txBody>
          <a:bodyPr lIns="90650" tIns="90650" rIns="90650" bIns="90650"/>
          <a:lstStyle>
            <a:lvl1pPr marL="419100" indent="-304799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1pPr>
            <a:lvl2pPr marL="876300" indent="-304799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2pPr>
            <a:lvl3pPr marL="1333500" indent="-304799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3pPr>
            <a:lvl4pPr marL="1790699" indent="-304799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4pPr>
            <a:lvl5pPr marL="2247900" indent="-304799" defTabSz="914399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buSzPts val="1600"/>
              <a:defRPr sz="16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4" name="Numéro de diapositive"/>
          <p:cNvSpPr txBox="1"/>
          <p:nvPr>
            <p:ph type="sldNum" sz="quarter" idx="2"/>
          </p:nvPr>
        </p:nvSpPr>
        <p:spPr>
          <a:xfrm>
            <a:off x="8663618" y="4689012"/>
            <a:ext cx="321137" cy="304562"/>
          </a:xfrm>
          <a:prstGeom prst="rect">
            <a:avLst/>
          </a:prstGeom>
        </p:spPr>
        <p:txBody>
          <a:bodyPr lIns="90650" tIns="90650" rIns="90650" bIns="90650">
            <a:normAutofit fontScale="100000" lnSpcReduction="0"/>
          </a:bodyPr>
          <a:lstStyle>
            <a:lvl1pPr defTabSz="914399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e du titre"/>
          <p:cNvSpPr txBox="1"/>
          <p:nvPr>
            <p:ph type="title"/>
          </p:nvPr>
        </p:nvSpPr>
        <p:spPr>
          <a:xfrm>
            <a:off x="346599" y="462477"/>
            <a:ext cx="8451997" cy="568083"/>
          </a:xfrm>
          <a:prstGeom prst="rect">
            <a:avLst/>
          </a:prstGeom>
        </p:spPr>
        <p:txBody>
          <a:bodyPr lIns="90674" tIns="90674" rIns="90674" bIns="90674" anchor="t"/>
          <a:lstStyle>
            <a:lvl1pPr defTabSz="343813">
              <a:lnSpc>
                <a:spcPct val="100000"/>
              </a:lnSpc>
              <a:defRPr sz="900"/>
            </a:lvl1pPr>
          </a:lstStyle>
          <a:p>
            <a:pPr/>
            <a:r>
              <a:t>Texte du titre</a:t>
            </a:r>
          </a:p>
        </p:txBody>
      </p:sp>
      <p:sp>
        <p:nvSpPr>
          <p:cNvPr id="182" name="Numéro de diapositive"/>
          <p:cNvSpPr txBox="1"/>
          <p:nvPr>
            <p:ph type="sldNum" sz="quarter" idx="2"/>
          </p:nvPr>
        </p:nvSpPr>
        <p:spPr>
          <a:xfrm>
            <a:off x="8678873" y="4695691"/>
            <a:ext cx="307060" cy="292325"/>
          </a:xfrm>
          <a:prstGeom prst="rect">
            <a:avLst/>
          </a:prstGeom>
        </p:spPr>
        <p:txBody>
          <a:bodyPr lIns="90674" tIns="90674" rIns="90674" bIns="90674"/>
          <a:lstStyle>
            <a:lvl1pPr defTabSz="345642">
              <a:defRPr sz="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e du titre"/>
          <p:cNvSpPr txBox="1"/>
          <p:nvPr>
            <p:ph type="title"/>
          </p:nvPr>
        </p:nvSpPr>
        <p:spPr>
          <a:xfrm>
            <a:off x="346599" y="462477"/>
            <a:ext cx="8451997" cy="568083"/>
          </a:xfrm>
          <a:prstGeom prst="rect">
            <a:avLst/>
          </a:prstGeom>
        </p:spPr>
        <p:txBody>
          <a:bodyPr lIns="90674" tIns="90674" rIns="90674" bIns="90674" anchor="t"/>
          <a:lstStyle>
            <a:lvl1pPr defTabSz="343813">
              <a:lnSpc>
                <a:spcPct val="100000"/>
              </a:lnSpc>
              <a:defRPr sz="9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90" name="Numéro de diapositive"/>
          <p:cNvSpPr txBox="1"/>
          <p:nvPr>
            <p:ph type="sldNum" sz="quarter" idx="2"/>
          </p:nvPr>
        </p:nvSpPr>
        <p:spPr>
          <a:xfrm>
            <a:off x="8684594" y="4681328"/>
            <a:ext cx="301339" cy="321050"/>
          </a:xfrm>
          <a:prstGeom prst="rect">
            <a:avLst/>
          </a:prstGeom>
        </p:spPr>
        <p:txBody>
          <a:bodyPr lIns="90674" tIns="90674" rIns="90674" bIns="90674"/>
          <a:lstStyle>
            <a:lvl1pPr defTabSz="345642">
              <a:defRPr sz="8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;p16"/>
          <p:cNvSpPr/>
          <p:nvPr/>
        </p:nvSpPr>
        <p:spPr>
          <a:xfrm>
            <a:off x="4572595" y="-125"/>
            <a:ext cx="4535190" cy="5144098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0" name="Texte du titre"/>
          <p:cNvSpPr txBox="1"/>
          <p:nvPr>
            <p:ph type="title"/>
          </p:nvPr>
        </p:nvSpPr>
        <p:spPr>
          <a:xfrm>
            <a:off x="300772" y="1233317"/>
            <a:ext cx="4012629" cy="1482474"/>
          </a:xfrm>
          <a:prstGeom prst="rect">
            <a:avLst/>
          </a:prstGeom>
        </p:spPr>
        <p:txBody>
          <a:bodyPr lIns="34378" tIns="34378" rIns="34378" bIns="34378" anchor="b"/>
          <a:lstStyle>
            <a:lvl1pPr algn="ctr">
              <a:lnSpc>
                <a:spcPct val="100000"/>
              </a:lnSpc>
              <a:defRPr sz="4000"/>
            </a:lvl1pPr>
          </a:lstStyle>
          <a:p>
            <a:pPr/>
            <a:r>
              <a:t>Texte du titre</a:t>
            </a:r>
          </a:p>
        </p:txBody>
      </p:sp>
      <p:sp>
        <p:nvSpPr>
          <p:cNvPr id="21" name="Texte niveau 1…"/>
          <p:cNvSpPr txBox="1"/>
          <p:nvPr>
            <p:ph type="body" sz="quarter" idx="1"/>
          </p:nvPr>
        </p:nvSpPr>
        <p:spPr>
          <a:xfrm>
            <a:off x="300772" y="2803400"/>
            <a:ext cx="4012629" cy="1235245"/>
          </a:xfrm>
          <a:prstGeom prst="rect">
            <a:avLst/>
          </a:prstGeom>
        </p:spPr>
        <p:txBody>
          <a:bodyPr lIns="34378" tIns="34378" rIns="34378" bIns="34378"/>
          <a:lstStyle>
            <a:lvl1pPr marL="0" indent="42981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/>
            </a:lvl1pPr>
            <a:lvl2pPr marL="0" indent="42981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/>
            </a:lvl2pPr>
            <a:lvl3pPr marL="0" indent="42981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/>
            </a:lvl3pPr>
            <a:lvl4pPr marL="0" indent="42981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/>
            </a:lvl4pPr>
            <a:lvl5pPr marL="0" indent="42981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Google Shape;20;p16"/>
          <p:cNvSpPr txBox="1"/>
          <p:nvPr>
            <p:ph type="body" sz="half" idx="21"/>
          </p:nvPr>
        </p:nvSpPr>
        <p:spPr>
          <a:xfrm>
            <a:off x="4937137" y="724159"/>
            <a:ext cx="3806109" cy="3695530"/>
          </a:xfrm>
          <a:prstGeom prst="rect">
            <a:avLst/>
          </a:prstGeom>
        </p:spPr>
        <p:txBody>
          <a:bodyPr lIns="34378" tIns="34378" rIns="34378" bIns="34378" anchor="ctr"/>
          <a:lstStyle/>
          <a:p>
            <a:pPr/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xfrm>
            <a:off x="8777338" y="4764572"/>
            <a:ext cx="208595" cy="192019"/>
          </a:xfrm>
          <a:prstGeom prst="rect">
            <a:avLst/>
          </a:prstGeom>
        </p:spPr>
        <p:txBody>
          <a:bodyPr lIns="34378" tIns="34378" rIns="34378" bIns="3437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e du titre"/>
          <p:cNvSpPr txBox="1"/>
          <p:nvPr>
            <p:ph type="title"/>
          </p:nvPr>
        </p:nvSpPr>
        <p:spPr>
          <a:xfrm>
            <a:off x="346599" y="462477"/>
            <a:ext cx="8451997" cy="568083"/>
          </a:xfrm>
          <a:prstGeom prst="rect">
            <a:avLst/>
          </a:prstGeom>
        </p:spPr>
        <p:txBody>
          <a:bodyPr lIns="90674" tIns="90674" rIns="90674" bIns="90674" anchor="t"/>
          <a:lstStyle>
            <a:lvl1pPr defTabSz="343813">
              <a:lnSpc>
                <a:spcPct val="100000"/>
              </a:lnSpc>
              <a:defRPr sz="9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98" name="Numéro de diapositive"/>
          <p:cNvSpPr txBox="1"/>
          <p:nvPr>
            <p:ph type="sldNum" sz="quarter" idx="2"/>
          </p:nvPr>
        </p:nvSpPr>
        <p:spPr>
          <a:xfrm>
            <a:off x="8684594" y="4681328"/>
            <a:ext cx="301339" cy="321050"/>
          </a:xfrm>
          <a:prstGeom prst="rect">
            <a:avLst/>
          </a:prstGeom>
        </p:spPr>
        <p:txBody>
          <a:bodyPr lIns="90674" tIns="90674" rIns="90674" bIns="90674"/>
          <a:lstStyle>
            <a:lvl1pPr defTabSz="345642">
              <a:defRPr sz="8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e du titre"/>
          <p:cNvSpPr txBox="1"/>
          <p:nvPr>
            <p:ph type="title"/>
          </p:nvPr>
        </p:nvSpPr>
        <p:spPr>
          <a:xfrm>
            <a:off x="346599" y="445076"/>
            <a:ext cx="8451995" cy="572768"/>
          </a:xfrm>
          <a:prstGeom prst="rect">
            <a:avLst/>
          </a:prstGeom>
        </p:spPr>
        <p:txBody>
          <a:bodyPr lIns="34378" tIns="34378" rIns="34378" bIns="34378" anchor="t"/>
          <a:lstStyle>
            <a:lvl1pPr>
              <a:lnSpc>
                <a:spcPct val="100000"/>
              </a:lnSpc>
            </a:lvl1pPr>
          </a:lstStyle>
          <a:p>
            <a:pPr/>
            <a:r>
              <a:t>Texte du titre</a:t>
            </a:r>
          </a:p>
        </p:txBody>
      </p:sp>
      <p:sp>
        <p:nvSpPr>
          <p:cNvPr id="206" name="Numéro de diapositive"/>
          <p:cNvSpPr txBox="1"/>
          <p:nvPr>
            <p:ph type="sldNum" sz="quarter" idx="2"/>
          </p:nvPr>
        </p:nvSpPr>
        <p:spPr>
          <a:xfrm>
            <a:off x="8777338" y="4764572"/>
            <a:ext cx="208595" cy="192019"/>
          </a:xfrm>
          <a:prstGeom prst="rect">
            <a:avLst/>
          </a:prstGeom>
        </p:spPr>
        <p:txBody>
          <a:bodyPr lIns="34378" tIns="34378" rIns="34378" bIns="3437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e du titre"/>
          <p:cNvSpPr txBox="1"/>
          <p:nvPr>
            <p:ph type="title"/>
          </p:nvPr>
        </p:nvSpPr>
        <p:spPr>
          <a:xfrm>
            <a:off x="346599" y="462477"/>
            <a:ext cx="8451996" cy="568082"/>
          </a:xfrm>
          <a:prstGeom prst="rect">
            <a:avLst/>
          </a:prstGeom>
        </p:spPr>
        <p:txBody>
          <a:bodyPr lIns="90674" tIns="90674" rIns="90674" bIns="90674" anchor="t"/>
          <a:lstStyle>
            <a:lvl1pPr defTabSz="343813">
              <a:lnSpc>
                <a:spcPct val="100000"/>
              </a:lnSpc>
              <a:defRPr sz="900"/>
            </a:lvl1pPr>
          </a:lstStyle>
          <a:p>
            <a:pPr/>
            <a:r>
              <a:t>Texte du titre</a:t>
            </a:r>
          </a:p>
        </p:txBody>
      </p:sp>
      <p:sp>
        <p:nvSpPr>
          <p:cNvPr id="214" name="Numéro de diapositive"/>
          <p:cNvSpPr txBox="1"/>
          <p:nvPr>
            <p:ph type="sldNum" sz="quarter" idx="2"/>
          </p:nvPr>
        </p:nvSpPr>
        <p:spPr>
          <a:xfrm>
            <a:off x="8678872" y="4695690"/>
            <a:ext cx="307061" cy="292326"/>
          </a:xfrm>
          <a:prstGeom prst="rect">
            <a:avLst/>
          </a:prstGeom>
        </p:spPr>
        <p:txBody>
          <a:bodyPr lIns="90674" tIns="90674" rIns="90674" bIns="90674"/>
          <a:lstStyle>
            <a:lvl1pPr defTabSz="345642">
              <a:defRPr sz="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0;p18" descr="Google Shape;30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0940" y="4766577"/>
            <a:ext cx="1416962" cy="24035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Numéro de diapositive"/>
          <p:cNvSpPr txBox="1"/>
          <p:nvPr>
            <p:ph type="sldNum" sz="quarter" idx="2"/>
          </p:nvPr>
        </p:nvSpPr>
        <p:spPr>
          <a:xfrm>
            <a:off x="4504994" y="4902967"/>
            <a:ext cx="131713" cy="127001"/>
          </a:xfrm>
          <a:prstGeom prst="rect">
            <a:avLst/>
          </a:prstGeom>
        </p:spPr>
        <p:txBody>
          <a:bodyPr lIns="10077" tIns="10077" rIns="10077" bIns="10077" anchor="t"/>
          <a:lstStyle>
            <a:lvl1pPr algn="ctr">
              <a:defRPr sz="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niveau 1…"/>
          <p:cNvSpPr txBox="1"/>
          <p:nvPr>
            <p:ph type="body" sz="quarter" idx="1" hasCustomPrompt="1"/>
          </p:nvPr>
        </p:nvSpPr>
        <p:spPr>
          <a:xfrm>
            <a:off x="484285" y="4447963"/>
            <a:ext cx="8172787" cy="238899"/>
          </a:xfrm>
          <a:prstGeom prst="rect">
            <a:avLst/>
          </a:prstGeom>
        </p:spPr>
        <p:txBody>
          <a:bodyPr lIns="17192" tIns="17192" rIns="17192" bIns="17192"/>
          <a:lstStyle>
            <a:lvl1pPr marL="0" indent="0" defTabSz="307064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b="1" sz="1200"/>
            </a:lvl1pPr>
            <a:lvl2pPr marL="758057" indent="-155057" defTabSz="307064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2pPr>
            <a:lvl3pPr marL="1361060" indent="-155057" defTabSz="307064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3pPr>
            <a:lvl4pPr marL="1964061" indent="-155057" defTabSz="307064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4pPr>
            <a:lvl5pPr marL="2567061" indent="-155057" defTabSz="307064">
              <a:lnSpc>
                <a:spcPct val="100000"/>
              </a:lnSpc>
              <a:spcBef>
                <a:spcPts val="0"/>
              </a:spcBef>
              <a:buClrTx/>
              <a:buSzPts val="1200"/>
              <a:buFontTx/>
              <a:defRPr b="1" sz="1200"/>
            </a:lvl5pPr>
          </a:lstStyle>
          <a:p>
            <a:pPr/>
            <a:r>
              <a:t>Auteur et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8" name="Titre de la présentation"/>
          <p:cNvSpPr txBox="1"/>
          <p:nvPr>
            <p:ph type="title" hasCustomPrompt="1"/>
          </p:nvPr>
        </p:nvSpPr>
        <p:spPr>
          <a:xfrm>
            <a:off x="486203" y="965732"/>
            <a:ext cx="8172788" cy="1743280"/>
          </a:xfrm>
          <a:prstGeom prst="rect">
            <a:avLst/>
          </a:prstGeom>
        </p:spPr>
        <p:txBody>
          <a:bodyPr lIns="34378" tIns="34378" rIns="34378" bIns="34378" anchor="b"/>
          <a:lstStyle>
            <a:lvl1pPr>
              <a:lnSpc>
                <a:spcPct val="100000"/>
              </a:lnSpc>
              <a:defRPr spc="-84" sz="42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49" name="Texte niveau 1…"/>
          <p:cNvSpPr txBox="1"/>
          <p:nvPr>
            <p:ph type="body" sz="quarter" idx="21" hasCustomPrompt="1"/>
          </p:nvPr>
        </p:nvSpPr>
        <p:spPr>
          <a:xfrm>
            <a:off x="484285" y="2709010"/>
            <a:ext cx="8172787" cy="714462"/>
          </a:xfrm>
          <a:prstGeom prst="rect">
            <a:avLst/>
          </a:prstGeom>
        </p:spPr>
        <p:txBody>
          <a:bodyPr lIns="34378" tIns="34378" rIns="34378" bIns="34378"/>
          <a:lstStyle>
            <a:lvl1pPr marL="0" indent="0" defTabSz="307064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b="1" sz="2000">
                <a:latin typeface="Marianne ExtraBold"/>
                <a:ea typeface="Marianne ExtraBold"/>
                <a:cs typeface="Marianne ExtraBold"/>
                <a:sym typeface="Marianne ExtraBold"/>
              </a:defRPr>
            </a:lvl1pPr>
          </a:lstStyle>
          <a:p>
            <a:pPr/>
            <a:r>
              <a:t>Sous-titre de la présentation</a:t>
            </a:r>
          </a:p>
        </p:txBody>
      </p:sp>
      <p:sp>
        <p:nvSpPr>
          <p:cNvPr id="50" name="Numéro de diapositive"/>
          <p:cNvSpPr txBox="1"/>
          <p:nvPr>
            <p:ph type="sldNum" sz="quarter" idx="2"/>
          </p:nvPr>
        </p:nvSpPr>
        <p:spPr>
          <a:xfrm>
            <a:off x="8777338" y="4764572"/>
            <a:ext cx="208595" cy="192019"/>
          </a:xfrm>
          <a:prstGeom prst="rect">
            <a:avLst/>
          </a:prstGeom>
        </p:spPr>
        <p:txBody>
          <a:bodyPr lIns="34378" tIns="34378" rIns="34378" bIns="3437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/>
          <p:nvPr>
            <p:ph type="title"/>
          </p:nvPr>
        </p:nvSpPr>
        <p:spPr>
          <a:xfrm>
            <a:off x="1171206" y="841869"/>
            <a:ext cx="6802782" cy="1790911"/>
          </a:xfrm>
          <a:prstGeom prst="rect">
            <a:avLst/>
          </a:prstGeom>
        </p:spPr>
        <p:txBody>
          <a:bodyPr lIns="34384" tIns="34384" rIns="34384" bIns="34384" anchor="b"/>
          <a:lstStyle>
            <a:lvl1pPr algn="ctr" defTabSz="680265"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8" name="Texte niveau 1…"/>
          <p:cNvSpPr txBox="1"/>
          <p:nvPr>
            <p:ph type="body" sz="quarter" idx="1"/>
          </p:nvPr>
        </p:nvSpPr>
        <p:spPr>
          <a:xfrm>
            <a:off x="1171206" y="2701841"/>
            <a:ext cx="6802782" cy="1241967"/>
          </a:xfrm>
          <a:prstGeom prst="rect">
            <a:avLst/>
          </a:prstGeom>
        </p:spPr>
        <p:txBody>
          <a:bodyPr lIns="34384" tIns="34384" rIns="34384" bIns="34384"/>
          <a:lstStyle>
            <a:lvl1pPr marL="0" indent="0" algn="ctr" defTabSz="680265">
              <a:lnSpc>
                <a:spcPct val="114998"/>
              </a:lnSpc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680265">
              <a:lnSpc>
                <a:spcPct val="114998"/>
              </a:lnSpc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680265">
              <a:lnSpc>
                <a:spcPct val="114998"/>
              </a:lnSpc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680265">
              <a:lnSpc>
                <a:spcPct val="114998"/>
              </a:lnSpc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680265">
              <a:lnSpc>
                <a:spcPct val="114998"/>
              </a:lnSpc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9" name="Numéro de diapositive"/>
          <p:cNvSpPr txBox="1"/>
          <p:nvPr>
            <p:ph type="sldNum" sz="quarter" idx="2"/>
          </p:nvPr>
        </p:nvSpPr>
        <p:spPr>
          <a:xfrm>
            <a:off x="8299739" y="4818080"/>
            <a:ext cx="184458" cy="173346"/>
          </a:xfrm>
          <a:prstGeom prst="rect">
            <a:avLst/>
          </a:prstGeom>
        </p:spPr>
        <p:txBody>
          <a:bodyPr lIns="34384" tIns="34384" rIns="34384" bIns="34384"/>
          <a:lstStyle>
            <a:lvl1pPr defTabSz="680265"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/ sous-titre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e niveau 1…"/>
          <p:cNvSpPr txBox="1"/>
          <p:nvPr>
            <p:ph type="body" sz="quarter" idx="1" hasCustomPrompt="1"/>
          </p:nvPr>
        </p:nvSpPr>
        <p:spPr>
          <a:xfrm>
            <a:off x="358653" y="1248824"/>
            <a:ext cx="8356782" cy="242982"/>
          </a:xfrm>
          <a:prstGeom prst="rect">
            <a:avLst/>
          </a:prstGeom>
        </p:spPr>
        <p:txBody>
          <a:bodyPr lIns="34378" tIns="34378" rIns="34378" bIns="34378"/>
          <a:lstStyle>
            <a:lvl1pPr marL="0" indent="94480">
              <a:lnSpc>
                <a:spcPct val="114998"/>
              </a:lnSpc>
              <a:buClrTx/>
              <a:buSzTx/>
              <a:buFontTx/>
              <a:buNone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1pPr>
            <a:lvl2pPr marL="2180250" indent="-379841">
              <a:lnSpc>
                <a:spcPct val="114998"/>
              </a:lnSpc>
              <a:buClrTx/>
              <a:buSzPts val="1400"/>
              <a:buFontTx/>
              <a:buAutoNum type="alphaLcPeriod" startAt="1"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2pPr>
            <a:lvl3pPr marL="2697201" indent="-317499">
              <a:lnSpc>
                <a:spcPct val="114998"/>
              </a:lnSpc>
              <a:buClrTx/>
              <a:buSzPts val="1400"/>
              <a:buFontTx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3pPr>
            <a:lvl4pPr marL="3154400" indent="-317500">
              <a:lnSpc>
                <a:spcPct val="114998"/>
              </a:lnSpc>
              <a:buClrTx/>
              <a:buSzPts val="1400"/>
              <a:buFontTx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4pPr>
            <a:lvl5pPr marL="3611604" indent="-317499">
              <a:lnSpc>
                <a:spcPct val="114998"/>
              </a:lnSpc>
              <a:buClrTx/>
              <a:buSzPts val="1400"/>
              <a:buFontTx/>
              <a:defRPr b="1" sz="14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5pPr>
          </a:lstStyle>
          <a:p>
            <a:pPr/>
            <a:r>
              <a:t>Sous-titre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7" name="Titre"/>
          <p:cNvSpPr txBox="1"/>
          <p:nvPr>
            <p:ph type="title" hasCustomPrompt="1"/>
          </p:nvPr>
        </p:nvSpPr>
        <p:spPr>
          <a:xfrm>
            <a:off x="346599" y="445076"/>
            <a:ext cx="8451995" cy="572768"/>
          </a:xfrm>
          <a:prstGeom prst="rect">
            <a:avLst/>
          </a:prstGeom>
        </p:spPr>
        <p:txBody>
          <a:bodyPr lIns="34378" tIns="34378" rIns="34378" bIns="34378" anchor="t"/>
          <a:lstStyle>
            <a:lvl1pPr>
              <a:lnSpc>
                <a:spcPct val="100000"/>
              </a:lnSpc>
              <a:defRPr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68" name="Espace réservé du texte 11"/>
          <p:cNvSpPr/>
          <p:nvPr>
            <p:ph type="body" idx="21" hasCustomPrompt="1"/>
          </p:nvPr>
        </p:nvSpPr>
        <p:spPr>
          <a:xfrm>
            <a:off x="358653" y="1707852"/>
            <a:ext cx="8356503" cy="2880657"/>
          </a:xfrm>
          <a:prstGeom prst="rect">
            <a:avLst/>
          </a:prstGeom>
        </p:spPr>
        <p:txBody>
          <a:bodyPr lIns="34378" tIns="34378" rIns="34378" bIns="34378"/>
          <a:lstStyle>
            <a:lvl1pPr marL="228600" indent="-114300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defRPr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Texte de niveau 1 Texte de niveau 2 Texte de niveau 3 Texte de niveau 4 Texte de niveau 5</a:t>
            </a:r>
          </a:p>
        </p:txBody>
      </p:sp>
      <p:sp>
        <p:nvSpPr>
          <p:cNvPr id="69" name="Connecteur droit 11"/>
          <p:cNvSpPr/>
          <p:nvPr/>
        </p:nvSpPr>
        <p:spPr>
          <a:xfrm>
            <a:off x="358652" y="4784956"/>
            <a:ext cx="8356783" cy="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7192" tIns="17192" rIns="17192" bIns="17192"/>
          <a:lstStyle/>
          <a:p>
            <a:pPr/>
          </a:p>
        </p:txBody>
      </p:sp>
      <p:pic>
        <p:nvPicPr>
          <p:cNvPr id="70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090" y="108012"/>
            <a:ext cx="535654" cy="54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 13" descr="Imag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044" y="180020"/>
            <a:ext cx="357105" cy="360044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Numéro de diapositive"/>
          <p:cNvSpPr txBox="1"/>
          <p:nvPr>
            <p:ph type="sldNum" sz="quarter" idx="2"/>
          </p:nvPr>
        </p:nvSpPr>
        <p:spPr>
          <a:xfrm>
            <a:off x="4468292" y="4864675"/>
            <a:ext cx="202159" cy="221158"/>
          </a:xfrm>
          <a:prstGeom prst="rect">
            <a:avLst/>
          </a:prstGeom>
        </p:spPr>
        <p:txBody>
          <a:bodyPr lIns="34378" tIns="34378" rIns="34378" bIns="34378"/>
          <a:lstStyle>
            <a:lvl1pPr>
              <a:defRPr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re, sous-titre, textes 3, et graph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e niveau 1…"/>
          <p:cNvSpPr txBox="1"/>
          <p:nvPr>
            <p:ph type="body" sz="quarter" idx="1" hasCustomPrompt="1"/>
          </p:nvPr>
        </p:nvSpPr>
        <p:spPr>
          <a:xfrm>
            <a:off x="6215445" y="1707852"/>
            <a:ext cx="2499710" cy="2880657"/>
          </a:xfrm>
          <a:prstGeom prst="rect">
            <a:avLst/>
          </a:prstGeom>
        </p:spPr>
        <p:txBody>
          <a:bodyPr lIns="34378" tIns="34378" rIns="34378" bIns="34378"/>
          <a:lstStyle>
            <a:lvl1pPr marL="228600" indent="-114300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defRPr>
                <a:latin typeface="Marianne"/>
                <a:ea typeface="Marianne"/>
                <a:cs typeface="Marianne"/>
                <a:sym typeface="Marianne"/>
              </a:defRPr>
            </a:lvl1pPr>
            <a:lvl2pPr marL="732972" indent="-136071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defRPr>
                <a:latin typeface="Marianne"/>
                <a:ea typeface="Marianne"/>
                <a:cs typeface="Marianne"/>
                <a:sym typeface="Marianne"/>
              </a:defRPr>
            </a:lvl2pPr>
            <a:lvl3pPr marL="1190171" indent="-136071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defRPr>
                <a:latin typeface="Marianne"/>
                <a:ea typeface="Marianne"/>
                <a:cs typeface="Marianne"/>
                <a:sym typeface="Marianne"/>
              </a:defRPr>
            </a:lvl3pPr>
            <a:lvl4pPr marL="1647371" indent="-136071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defRPr>
                <a:latin typeface="Marianne"/>
                <a:ea typeface="Marianne"/>
                <a:cs typeface="Marianne"/>
                <a:sym typeface="Marianne"/>
              </a:defRPr>
            </a:lvl4pPr>
            <a:lvl5pPr marL="2104571" indent="-136071">
              <a:lnSpc>
                <a:spcPct val="114998"/>
              </a:lnSpc>
              <a:spcBef>
                <a:spcPts val="0"/>
              </a:spcBef>
              <a:buClr>
                <a:srgbClr val="585858"/>
              </a:buClr>
              <a:defRPr>
                <a:latin typeface="Marianne"/>
                <a:ea typeface="Marianne"/>
                <a:cs typeface="Marianne"/>
                <a:sym typeface="Marianne"/>
              </a:defRPr>
            </a:lvl5pPr>
          </a:lstStyle>
          <a:p>
            <a:pPr/>
            <a:r>
              <a:t>Texte de niveau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0" name="Espace réservé du texte 7"/>
          <p:cNvSpPr/>
          <p:nvPr>
            <p:ph type="body" sz="quarter" idx="21" hasCustomPrompt="1"/>
          </p:nvPr>
        </p:nvSpPr>
        <p:spPr>
          <a:xfrm>
            <a:off x="358653" y="1248824"/>
            <a:ext cx="8356783" cy="242981"/>
          </a:xfrm>
          <a:prstGeom prst="rect">
            <a:avLst/>
          </a:prstGeom>
        </p:spPr>
        <p:txBody>
          <a:bodyPr lIns="34378" tIns="34378" rIns="34378" bIns="34378"/>
          <a:lstStyle>
            <a:lvl1pPr marL="0" indent="62357" defTabSz="226944">
              <a:lnSpc>
                <a:spcPct val="114998"/>
              </a:lnSpc>
              <a:spcBef>
                <a:spcPts val="400"/>
              </a:spcBef>
              <a:buClrTx/>
              <a:buSzTx/>
              <a:buFontTx/>
              <a:buNone/>
              <a:defRPr b="1" sz="9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Sous-titre</a:t>
            </a:r>
          </a:p>
        </p:txBody>
      </p:sp>
      <p:sp>
        <p:nvSpPr>
          <p:cNvPr id="81" name="Titre"/>
          <p:cNvSpPr txBox="1"/>
          <p:nvPr>
            <p:ph type="title" hasCustomPrompt="1"/>
          </p:nvPr>
        </p:nvSpPr>
        <p:spPr>
          <a:xfrm>
            <a:off x="358653" y="682880"/>
            <a:ext cx="8357028" cy="540056"/>
          </a:xfrm>
          <a:prstGeom prst="rect">
            <a:avLst/>
          </a:prstGeom>
        </p:spPr>
        <p:txBody>
          <a:bodyPr lIns="34378" tIns="34378" rIns="34378" bIns="34378" anchor="t"/>
          <a:lstStyle>
            <a:lvl1pPr>
              <a:lnSpc>
                <a:spcPct val="100000"/>
              </a:lnSpc>
              <a:defRPr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82" name="Connecteur droit 10"/>
          <p:cNvSpPr/>
          <p:nvPr/>
        </p:nvSpPr>
        <p:spPr>
          <a:xfrm>
            <a:off x="358652" y="4784956"/>
            <a:ext cx="8356783" cy="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7192" tIns="17192" rIns="17192" bIns="17192"/>
          <a:lstStyle/>
          <a:p>
            <a:pPr/>
          </a:p>
        </p:txBody>
      </p:sp>
      <p:pic>
        <p:nvPicPr>
          <p:cNvPr id="83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090" y="108012"/>
            <a:ext cx="535654" cy="54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 13" descr="Imag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044" y="180020"/>
            <a:ext cx="357105" cy="360044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Numéro de diapositive"/>
          <p:cNvSpPr txBox="1"/>
          <p:nvPr>
            <p:ph type="sldNum" sz="quarter" idx="2"/>
          </p:nvPr>
        </p:nvSpPr>
        <p:spPr>
          <a:xfrm>
            <a:off x="4468292" y="4864675"/>
            <a:ext cx="202159" cy="221158"/>
          </a:xfrm>
          <a:prstGeom prst="rect">
            <a:avLst/>
          </a:prstGeom>
        </p:spPr>
        <p:txBody>
          <a:bodyPr lIns="34378" tIns="34378" rIns="34378" bIns="34378"/>
          <a:lstStyle>
            <a:lvl1pPr>
              <a:defRPr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re, sous-titre, textes 3, et graphique ">
    <p:bg>
      <p:bgPr>
        <a:solidFill>
          <a:srgbClr val="FFFFFF">
            <a:alpha val="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e niveau 1…"/>
          <p:cNvSpPr txBox="1"/>
          <p:nvPr>
            <p:ph type="body" sz="quarter" idx="1" hasCustomPrompt="1"/>
          </p:nvPr>
        </p:nvSpPr>
        <p:spPr>
          <a:xfrm>
            <a:off x="6214631" y="1714724"/>
            <a:ext cx="2499384" cy="2856753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46164" defTabSz="914376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1pPr>
            <a:lvl2pPr marL="948655" indent="-171444" defTabSz="914376">
              <a:lnSpc>
                <a:spcPct val="100000"/>
              </a:lnSpc>
              <a:spcBef>
                <a:spcPts val="400"/>
              </a:spcBef>
              <a:buClrTx/>
              <a:buSzPct val="100000"/>
              <a:buFontTx/>
              <a:buChar char="•"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2pPr>
            <a:lvl3pPr marL="1228212" indent="-211009" defTabSz="914376">
              <a:lnSpc>
                <a:spcPct val="100000"/>
              </a:lnSpc>
              <a:spcBef>
                <a:spcPts val="400"/>
              </a:spcBef>
              <a:buClrTx/>
              <a:buSzPct val="100000"/>
              <a:buFontTx/>
              <a:buChar char="▪"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3pPr>
            <a:lvl4pPr marL="1531511" indent="-274311" defTabSz="914376">
              <a:lnSpc>
                <a:spcPct val="100000"/>
              </a:lnSpc>
              <a:spcBef>
                <a:spcPts val="400"/>
              </a:spcBef>
              <a:buClrTx/>
              <a:buSzPct val="100000"/>
              <a:buFontTx/>
              <a:buChar char="•"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4pPr>
            <a:lvl5pPr marL="1849982" indent="-304791" defTabSz="914376">
              <a:lnSpc>
                <a:spcPct val="100000"/>
              </a:lnSpc>
              <a:spcBef>
                <a:spcPts val="400"/>
              </a:spcBef>
              <a:buClrTx/>
              <a:buSzPct val="100000"/>
              <a:buFontTx/>
              <a:buChar char="▪"/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5pPr>
          </a:lstStyle>
          <a:p>
            <a:pPr/>
            <a:r>
              <a:t>Texte de niveau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Espace réservé du texte 7"/>
          <p:cNvSpPr/>
          <p:nvPr>
            <p:ph type="body" sz="quarter" idx="21" hasCustomPrompt="1"/>
          </p:nvPr>
        </p:nvSpPr>
        <p:spPr>
          <a:xfrm>
            <a:off x="358611" y="1259504"/>
            <a:ext cx="8355681" cy="240967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91436" defTabSz="877802">
              <a:lnSpc>
                <a:spcPct val="100000"/>
              </a:lnSpc>
              <a:buClrTx/>
              <a:buSzTx/>
              <a:buFontTx/>
              <a:buNone/>
              <a:defRPr b="1" sz="1200">
                <a:solidFill>
                  <a:srgbClr val="808080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Sous-titre</a:t>
            </a:r>
          </a:p>
        </p:txBody>
      </p:sp>
      <p:sp>
        <p:nvSpPr>
          <p:cNvPr id="94" name="Titre"/>
          <p:cNvSpPr txBox="1"/>
          <p:nvPr>
            <p:ph type="title" hasCustomPrompt="1"/>
          </p:nvPr>
        </p:nvSpPr>
        <p:spPr>
          <a:xfrm>
            <a:off x="358610" y="698257"/>
            <a:ext cx="8355928" cy="535575"/>
          </a:xfrm>
          <a:prstGeom prst="rect">
            <a:avLst/>
          </a:prstGeom>
        </p:spPr>
        <p:txBody>
          <a:bodyPr lIns="34008" tIns="34008" rIns="34008" bIns="34008"/>
          <a:lstStyle>
            <a:lvl1pPr indent="7163" defTabSz="914376">
              <a:defRPr b="1" sz="24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95" name="Connecteur droit 10"/>
          <p:cNvSpPr/>
          <p:nvPr/>
        </p:nvSpPr>
        <p:spPr>
          <a:xfrm>
            <a:off x="358611" y="4766295"/>
            <a:ext cx="8355681" cy="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7192" tIns="17192" rIns="17192" bIns="17192"/>
          <a:lstStyle/>
          <a:p>
            <a:pPr/>
          </a:p>
        </p:txBody>
      </p:sp>
      <p:pic>
        <p:nvPicPr>
          <p:cNvPr id="96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053" y="128158"/>
            <a:ext cx="535583" cy="535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 13" descr="Imag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932" y="199569"/>
            <a:ext cx="357057" cy="357057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Numéro de diapositive"/>
          <p:cNvSpPr txBox="1"/>
          <p:nvPr>
            <p:ph type="sldNum" sz="quarter" idx="2"/>
          </p:nvPr>
        </p:nvSpPr>
        <p:spPr>
          <a:xfrm>
            <a:off x="8587540" y="4880429"/>
            <a:ext cx="127001" cy="127001"/>
          </a:xfrm>
          <a:prstGeom prst="rect">
            <a:avLst/>
          </a:prstGeom>
          <a:ln w="12700"/>
        </p:spPr>
        <p:txBody>
          <a:bodyPr lIns="0" tIns="0" rIns="0" bIns="0"/>
          <a:lstStyle>
            <a:lvl1pPr defTabSz="685800">
              <a:defRPr b="1" sz="6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660998" y="273875"/>
            <a:ext cx="7823199" cy="9943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888" tIns="12888" rIns="12888" bIns="12888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660998" y="1369376"/>
            <a:ext cx="7823199" cy="32637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888" tIns="12888" rIns="12888" bIns="12888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8318581" y="4830263"/>
            <a:ext cx="165615" cy="149039"/>
          </a:xfrm>
          <a:prstGeom prst="rect">
            <a:avLst/>
          </a:prstGeom>
          <a:ln w="3175">
            <a:miter lim="400000"/>
          </a:ln>
        </p:spPr>
        <p:txBody>
          <a:bodyPr wrap="none" lIns="12888" tIns="12888" rIns="12888" bIns="12888" anchor="ctr">
            <a:spAutoFit/>
          </a:bodyPr>
          <a:lstStyle>
            <a:lvl1pPr algn="r">
              <a:defRPr sz="900">
                <a:solidFill>
                  <a:srgbClr val="585858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l" defTabSz="34385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34385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34385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34385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34385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34385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34385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34385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34385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47666" marR="0" indent="-279167" algn="l" defTabSz="343855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600"/>
        <a:buFont typeface="Arial"/>
        <a:buChar char="●"/>
        <a:tabLst/>
        <a:defRPr b="0" baseline="0" cap="none" i="0" spc="0" strike="noStrike" sz="6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933429" marR="0" indent="-358928" algn="l" defTabSz="343855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600"/>
        <a:buFont typeface="Arial"/>
        <a:buChar char="○"/>
        <a:tabLst/>
        <a:defRPr b="0" baseline="0" cap="none" i="0" spc="0" strike="noStrike" sz="6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3139434" marR="0" indent="-358928" algn="l" defTabSz="343855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600"/>
        <a:buFont typeface="Arial"/>
        <a:buChar char="■"/>
        <a:tabLst/>
        <a:defRPr b="0" baseline="0" cap="none" i="0" spc="0" strike="noStrike" sz="6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4345436" marR="0" indent="-358928" algn="l" defTabSz="343855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600"/>
        <a:buFont typeface="Arial"/>
        <a:buChar char="●"/>
        <a:tabLst/>
        <a:defRPr b="0" baseline="0" cap="none" i="0" spc="0" strike="noStrike" sz="6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5551439" marR="0" indent="-358928" algn="l" defTabSz="343855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600"/>
        <a:buFont typeface="Arial"/>
        <a:buChar char="○"/>
        <a:tabLst/>
        <a:defRPr b="0" baseline="0" cap="none" i="0" spc="0" strike="noStrike" sz="6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561770" marR="0" indent="-136071" algn="l" defTabSz="343855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600"/>
        <a:buFont typeface="Arial"/>
        <a:buChar char="■"/>
        <a:tabLst/>
        <a:defRPr b="0" baseline="0" cap="none" i="0" spc="0" strike="noStrike" sz="6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018970" marR="0" indent="-136071" algn="l" defTabSz="343855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600"/>
        <a:buFont typeface="Arial"/>
        <a:buChar char="●"/>
        <a:tabLst/>
        <a:defRPr b="0" baseline="0" cap="none" i="0" spc="0" strike="noStrike" sz="6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476171" marR="0" indent="-136071" algn="l" defTabSz="343855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600"/>
        <a:buFont typeface="Arial"/>
        <a:buChar char="○"/>
        <a:tabLst/>
        <a:defRPr b="0" baseline="0" cap="none" i="0" spc="0" strike="noStrike" sz="6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3933371" marR="0" indent="-136071" algn="l" defTabSz="343855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000000"/>
        </a:buClr>
        <a:buSzPts val="600"/>
        <a:buFont typeface="Arial"/>
        <a:buChar char="■"/>
        <a:tabLst/>
        <a:defRPr b="0" baseline="0" cap="none" i="0" spc="0" strike="noStrike" sz="6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3438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3438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3438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3438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3438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3438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3438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3438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3438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hyperlink" Target="https://messervices.cyber.gouv.fr/nis2?mtm_campaign=NIS2" TargetMode="External"/><Relationship Id="rId8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hyperlink" Target="https://messervices.cyber.gouv.fr/nis2?mtm_campaign=NIS2" TargetMode="External"/><Relationship Id="rId6" Type="http://schemas.openxmlformats.org/officeDocument/2006/relationships/image" Target="../media/image2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hyperlink" Target="https://messervices.cyber.gouv.fr/nis2?mtm_campaign=NIS2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hyperlink" Target="https://messervices.cyber.gouv.fr/nis2?mtm_campaign=NIS2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3.jpeg"/><Relationship Id="rId6" Type="http://schemas.openxmlformats.org/officeDocument/2006/relationships/hyperlink" Target="https://messervices.cyber.gouv.fr/nis2?mtm_campaign=NIS2#exigences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hyperlink" Target="https://messervices.cyber.gouv.fr/nis2?mtm_campaign=NIS2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2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30.png"/><Relationship Id="rId5" Type="http://schemas.openxmlformats.org/officeDocument/2006/relationships/hyperlink" Target="https://messervices.cyber.gouv.fr/test-maturite/?mtm_campaign=NIS2" TargetMode="External"/><Relationship Id="rId6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hyperlink" Target="https://messervices.cyber.gouv.fr/cyberdepart?mtm_campaign=NIS2" TargetMode="External"/><Relationship Id="rId7" Type="http://schemas.openxmlformats.org/officeDocument/2006/relationships/image" Target="../media/image3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hyperlink" Target="https://messervices.cyber.gouv.fr/?mtm_campaign=NIS2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hyperlink" Target="https://messervices.cyber.gouv.fr/?mtm_campaign=NIS2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hyperlink" Target="https://messervices.cyber.gouv.fr/?mtm_campaign=NIS2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hyperlink" Target="https://messervices.cyber.gouv.fr/nis2?mtm_campaign=NIS2" TargetMode="External"/><Relationship Id="rId5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.jpeg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hyperlink" Target="https://messervices.cyber.gouv.fr/?mtm_campaign=NIS2" TargetMode="External"/><Relationship Id="rId3" Type="http://schemas.openxmlformats.org/officeDocument/2006/relationships/image" Target="../media/image2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471" y="154702"/>
            <a:ext cx="1394160" cy="670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bg-pattern.png" descr="bg-pattern.png"/>
          <p:cNvPicPr>
            <a:picLocks noChangeAspect="1"/>
          </p:cNvPicPr>
          <p:nvPr/>
        </p:nvPicPr>
        <p:blipFill>
          <a:blip r:embed="rId3">
            <a:extLst/>
          </a:blip>
          <a:srcRect l="0" t="0" r="33012" b="0"/>
          <a:stretch>
            <a:fillRect/>
          </a:stretch>
        </p:blipFill>
        <p:spPr>
          <a:xfrm>
            <a:off x="520956" y="1196092"/>
            <a:ext cx="8102027" cy="358646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ZoneTexte 10"/>
          <p:cNvSpPr txBox="1"/>
          <p:nvPr/>
        </p:nvSpPr>
        <p:spPr>
          <a:xfrm>
            <a:off x="938721" y="1917670"/>
            <a:ext cx="4327307" cy="1745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384" tIns="34384" rIns="34384" bIns="34384">
            <a:spAutoFit/>
          </a:bodyPr>
          <a:lstStyle>
            <a:lvl1pPr defTabSz="687710">
              <a:defRPr b="1" sz="3200">
                <a:solidFill>
                  <a:srgbClr val="FFFFFF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Découvrez la directive NIS 2 et passez à l’action !</a:t>
            </a:r>
          </a:p>
        </p:txBody>
      </p:sp>
      <p:pic>
        <p:nvPicPr>
          <p:cNvPr id="226" name="Conteneur.png" descr="Conteneu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04044" y="2198927"/>
            <a:ext cx="2808153" cy="1580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2 catégories d’entités assujetties</a:t>
            </a:r>
          </a:p>
        </p:txBody>
      </p:sp>
      <p:pic>
        <p:nvPicPr>
          <p:cNvPr id="320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Pour garantir une proportionnalité de traitement, la directive NIS 2 distingue deux catégories d'entités régulées, que celles-ci soient publiques ou privées."/>
          <p:cNvSpPr txBox="1"/>
          <p:nvPr/>
        </p:nvSpPr>
        <p:spPr>
          <a:xfrm>
            <a:off x="275570" y="1279558"/>
            <a:ext cx="6085024" cy="5169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 defTabSz="203063">
              <a:lnSpc>
                <a:spcPct val="90000"/>
              </a:lnSpc>
              <a:spcBef>
                <a:spcPts val="400"/>
              </a:spcBef>
              <a:defRPr sz="14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Pour garantir une proportionnalité de traitement, la directive NIS 2 distingue 2 catégories d'entités assujetties :</a:t>
            </a:r>
          </a:p>
        </p:txBody>
      </p:sp>
      <p:sp>
        <p:nvSpPr>
          <p:cNvPr id="323" name="Rectangle : avec coins arrondis en haut 2"/>
          <p:cNvSpPr/>
          <p:nvPr/>
        </p:nvSpPr>
        <p:spPr>
          <a:xfrm rot="16200000">
            <a:off x="5822897" y="1600683"/>
            <a:ext cx="4180887" cy="238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13" y="0"/>
                </a:moveTo>
                <a:lnTo>
                  <a:pt x="18887" y="0"/>
                </a:lnTo>
                <a:cubicBezTo>
                  <a:pt x="20385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215" y="0"/>
                  <a:pt x="2713" y="0"/>
                </a:cubicBezTo>
                <a:close/>
              </a:path>
            </a:pathLst>
          </a:custGeom>
          <a:solidFill>
            <a:srgbClr val="FBE39D">
              <a:alpha val="28349"/>
            </a:srgbClr>
          </a:solidFill>
          <a:ln w="3175">
            <a:solidFill>
              <a:srgbClr val="FBE39D">
                <a:alpha val="6016"/>
              </a:srgbClr>
            </a:solidFill>
            <a:miter lim="400000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sp>
        <p:nvSpPr>
          <p:cNvPr id="324" name="Mon organisation est-elle concernée ?…"/>
          <p:cNvSpPr txBox="1"/>
          <p:nvPr/>
        </p:nvSpPr>
        <p:spPr>
          <a:xfrm>
            <a:off x="6999737" y="1115968"/>
            <a:ext cx="1827207" cy="32614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Mon organisation est-elle concernée par la directive NIS2 ?</a:t>
            </a: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Je fais le test !</a:t>
            </a:r>
          </a:p>
        </p:txBody>
      </p:sp>
      <p:sp>
        <p:nvSpPr>
          <p:cNvPr id="325" name="Rectangle aux angles arrondis"/>
          <p:cNvSpPr/>
          <p:nvPr/>
        </p:nvSpPr>
        <p:spPr>
          <a:xfrm>
            <a:off x="7225049" y="2499545"/>
            <a:ext cx="1376583" cy="1450190"/>
          </a:xfrm>
          <a:prstGeom prst="roundRect">
            <a:avLst>
              <a:gd name="adj" fmla="val 10349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326" name="Rectangle aux angles arrondis"/>
          <p:cNvSpPr/>
          <p:nvPr/>
        </p:nvSpPr>
        <p:spPr>
          <a:xfrm>
            <a:off x="328216" y="3305622"/>
            <a:ext cx="6032378" cy="1063212"/>
          </a:xfrm>
          <a:prstGeom prst="roundRect">
            <a:avLst>
              <a:gd name="adj" fmla="val 12550"/>
            </a:avLst>
          </a:prstGeom>
          <a:solidFill>
            <a:srgbClr val="FFFFFF"/>
          </a:solidFill>
          <a:ln w="25400">
            <a:solidFill>
              <a:srgbClr val="FAE39D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327" name="Si elles emploient au moins 250 personnes ou ont un chiffre d'affaires annuel supérieur à 50 millions d'euros et un bilan annuel supérieur à 43 millions d’euros."/>
          <p:cNvSpPr txBox="1"/>
          <p:nvPr/>
        </p:nvSpPr>
        <p:spPr>
          <a:xfrm>
            <a:off x="2396424" y="3639061"/>
            <a:ext cx="3856160" cy="3963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 anchor="ctr">
            <a:spAutoFit/>
          </a:bodyPr>
          <a:lstStyle>
            <a:lvl1pPr defTabSz="203063">
              <a:lnSpc>
                <a:spcPct val="90000"/>
              </a:lnSpc>
              <a:spcBef>
                <a:spcPts val="400"/>
              </a:spcBef>
              <a:defRPr sz="11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Généralement des organisations moins matures et avec peu de ressources à consacrer à la cybersécurité.</a:t>
            </a:r>
          </a:p>
        </p:txBody>
      </p:sp>
      <p:grpSp>
        <p:nvGrpSpPr>
          <p:cNvPr id="330" name="EI…"/>
          <p:cNvGrpSpPr/>
          <p:nvPr/>
        </p:nvGrpSpPr>
        <p:grpSpPr>
          <a:xfrm>
            <a:off x="460065" y="3401273"/>
            <a:ext cx="1656565" cy="800838"/>
            <a:chOff x="0" y="0"/>
            <a:chExt cx="1656564" cy="800836"/>
          </a:xfrm>
        </p:grpSpPr>
        <p:sp>
          <p:nvSpPr>
            <p:cNvPr id="328" name="Rectangle aux angles arrondis"/>
            <p:cNvSpPr/>
            <p:nvPr/>
          </p:nvSpPr>
          <p:spPr>
            <a:xfrm>
              <a:off x="-1" y="0"/>
              <a:ext cx="1656565" cy="800837"/>
            </a:xfrm>
            <a:prstGeom prst="roundRect">
              <a:avLst>
                <a:gd name="adj" fmla="val 15000"/>
              </a:avLst>
            </a:prstGeom>
            <a:solidFill>
              <a:srgbClr val="FBFBFB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29" name="EI…"/>
            <p:cNvSpPr txBox="1"/>
            <p:nvPr/>
          </p:nvSpPr>
          <p:spPr>
            <a:xfrm>
              <a:off x="35183" y="135575"/>
              <a:ext cx="1586198" cy="5296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/>
            <a:p>
              <a:pPr algn="ctr">
                <a:defRPr b="1"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EI</a:t>
              </a:r>
            </a:p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Entités importantes</a:t>
              </a:r>
            </a:p>
          </p:txBody>
        </p:sp>
      </p:grpSp>
      <p:sp>
        <p:nvSpPr>
          <p:cNvPr id="331" name="Rectangle aux angles arrondis"/>
          <p:cNvSpPr/>
          <p:nvPr/>
        </p:nvSpPr>
        <p:spPr>
          <a:xfrm>
            <a:off x="301893" y="2066462"/>
            <a:ext cx="6032378" cy="1063212"/>
          </a:xfrm>
          <a:prstGeom prst="roundRect">
            <a:avLst>
              <a:gd name="adj" fmla="val 12550"/>
            </a:avLst>
          </a:prstGeom>
          <a:solidFill>
            <a:srgbClr val="F5E3A4"/>
          </a:solidFill>
          <a:ln w="25400">
            <a:solidFill>
              <a:srgbClr val="FAE39D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332" name="Si elles emploient au moins 50 personnes ou ont un chiffre d’affaire et un bilan annuel supérieur à 10 millions d'euros."/>
          <p:cNvSpPr txBox="1"/>
          <p:nvPr/>
        </p:nvSpPr>
        <p:spPr>
          <a:xfrm>
            <a:off x="2396425" y="2373582"/>
            <a:ext cx="3684372" cy="3963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 anchor="ctr">
            <a:spAutoFit/>
          </a:bodyPr>
          <a:lstStyle>
            <a:lvl1pPr defTabSz="203063">
              <a:lnSpc>
                <a:spcPct val="90000"/>
              </a:lnSpc>
              <a:spcBef>
                <a:spcPts val="400"/>
              </a:spcBef>
              <a:defRPr sz="11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Généralement des structures déjà sensibilisées ou confrontées à la menace cyber et déjà régulées.</a:t>
            </a:r>
          </a:p>
        </p:txBody>
      </p:sp>
      <p:sp>
        <p:nvSpPr>
          <p:cNvPr id="333" name="EE…"/>
          <p:cNvSpPr txBox="1"/>
          <p:nvPr/>
        </p:nvSpPr>
        <p:spPr>
          <a:xfrm>
            <a:off x="495248" y="2306907"/>
            <a:ext cx="1586198" cy="5296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 anchor="ctr">
            <a:spAutoFit/>
          </a:bodyPr>
          <a:lstStyle/>
          <a:p>
            <a:pPr algn="ctr">
              <a:defRPr b="1">
                <a:latin typeface="Marianne"/>
                <a:ea typeface="Marianne"/>
                <a:cs typeface="Marianne"/>
                <a:sym typeface="Marianne"/>
              </a:defRPr>
            </a:pPr>
            <a:r>
              <a:t>EE</a:t>
            </a:r>
          </a:p>
          <a:p>
            <a:pPr algn="ctr"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  <a:r>
              <a:t>Entités essentielles</a:t>
            </a:r>
          </a:p>
        </p:txBody>
      </p:sp>
      <p:pic>
        <p:nvPicPr>
          <p:cNvPr id="334" name="NIS2.png" descr="NIS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47075" y="2683775"/>
            <a:ext cx="1107131" cy="1107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135"/>
          <p:cNvSpPr txBox="1"/>
          <p:nvPr/>
        </p:nvSpPr>
        <p:spPr>
          <a:xfrm>
            <a:off x="230094" y="658502"/>
            <a:ext cx="8640741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Pour les entreprises, 17 secteurs sont concernés dans 2 catégories</a:t>
            </a:r>
          </a:p>
        </p:txBody>
      </p:sp>
      <p:pic>
        <p:nvPicPr>
          <p:cNvPr id="337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"/>
          <p:cNvSpPr/>
          <p:nvPr/>
        </p:nvSpPr>
        <p:spPr>
          <a:xfrm>
            <a:off x="4512090" y="1456452"/>
            <a:ext cx="1943760" cy="4775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grpSp>
        <p:nvGrpSpPr>
          <p:cNvPr id="342" name="Rectangle aux angles arrondis"/>
          <p:cNvGrpSpPr/>
          <p:nvPr/>
        </p:nvGrpSpPr>
        <p:grpSpPr>
          <a:xfrm>
            <a:off x="1803970" y="2965611"/>
            <a:ext cx="3127772" cy="448923"/>
            <a:chOff x="0" y="0"/>
            <a:chExt cx="3127771" cy="448922"/>
          </a:xfrm>
        </p:grpSpPr>
        <p:sp>
          <p:nvSpPr>
            <p:cNvPr id="340" name="Rectangle aux angles arrondis"/>
            <p:cNvSpPr/>
            <p:nvPr/>
          </p:nvSpPr>
          <p:spPr>
            <a:xfrm>
              <a:off x="0" y="0"/>
              <a:ext cx="3127772" cy="448923"/>
            </a:xfrm>
            <a:prstGeom prst="roundRect">
              <a:avLst>
                <a:gd name="adj" fmla="val 13925"/>
              </a:avLst>
            </a:prstGeom>
            <a:solidFill>
              <a:srgbClr val="F6E4A5"/>
            </a:solidFill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41" name="Entités essentielles (EE)"/>
            <p:cNvSpPr txBox="1"/>
            <p:nvPr/>
          </p:nvSpPr>
          <p:spPr>
            <a:xfrm>
              <a:off x="32636" y="99319"/>
              <a:ext cx="3062500" cy="2502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Entités essentielles (EE)</a:t>
              </a:r>
            </a:p>
          </p:txBody>
        </p:sp>
      </p:grpSp>
      <p:grpSp>
        <p:nvGrpSpPr>
          <p:cNvPr id="345" name="Rectangle aux angles arrondis"/>
          <p:cNvGrpSpPr/>
          <p:nvPr/>
        </p:nvGrpSpPr>
        <p:grpSpPr>
          <a:xfrm>
            <a:off x="5183071" y="2965611"/>
            <a:ext cx="3127772" cy="448923"/>
            <a:chOff x="0" y="0"/>
            <a:chExt cx="3127771" cy="448922"/>
          </a:xfrm>
        </p:grpSpPr>
        <p:sp>
          <p:nvSpPr>
            <p:cNvPr id="343" name="Rectangle aux angles arrondis"/>
            <p:cNvSpPr/>
            <p:nvPr/>
          </p:nvSpPr>
          <p:spPr>
            <a:xfrm>
              <a:off x="0" y="0"/>
              <a:ext cx="3127772" cy="448923"/>
            </a:xfrm>
            <a:prstGeom prst="roundRect">
              <a:avLst>
                <a:gd name="adj" fmla="val 13925"/>
              </a:avLst>
            </a:prstGeom>
            <a:noFill/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44" name="Entités importantes (EI)"/>
            <p:cNvSpPr txBox="1"/>
            <p:nvPr/>
          </p:nvSpPr>
          <p:spPr>
            <a:xfrm>
              <a:off x="32636" y="99319"/>
              <a:ext cx="3062500" cy="2502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Entités importantes (EI)</a:t>
              </a:r>
            </a:p>
          </p:txBody>
        </p:sp>
      </p:grpSp>
      <p:grpSp>
        <p:nvGrpSpPr>
          <p:cNvPr id="348" name="Rectangle aux angles arrondis"/>
          <p:cNvGrpSpPr/>
          <p:nvPr/>
        </p:nvGrpSpPr>
        <p:grpSpPr>
          <a:xfrm>
            <a:off x="1806212" y="3541919"/>
            <a:ext cx="6502534" cy="448923"/>
            <a:chOff x="0" y="0"/>
            <a:chExt cx="6502533" cy="448922"/>
          </a:xfrm>
        </p:grpSpPr>
        <p:sp>
          <p:nvSpPr>
            <p:cNvPr id="346" name="Rectangle aux angles arrondis"/>
            <p:cNvSpPr/>
            <p:nvPr/>
          </p:nvSpPr>
          <p:spPr>
            <a:xfrm>
              <a:off x="0" y="0"/>
              <a:ext cx="6502534" cy="448923"/>
            </a:xfrm>
            <a:prstGeom prst="roundRect">
              <a:avLst>
                <a:gd name="adj" fmla="val 13925"/>
              </a:avLst>
            </a:prstGeom>
            <a:noFill/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47" name="Entités importantes (EI)"/>
            <p:cNvSpPr txBox="1"/>
            <p:nvPr/>
          </p:nvSpPr>
          <p:spPr>
            <a:xfrm>
              <a:off x="32636" y="99319"/>
              <a:ext cx="6437261" cy="2502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Entités importantes (EI)</a:t>
              </a:r>
            </a:p>
          </p:txBody>
        </p:sp>
      </p:grpSp>
      <p:grpSp>
        <p:nvGrpSpPr>
          <p:cNvPr id="351" name="Rectangle aux angles arrondis"/>
          <p:cNvGrpSpPr/>
          <p:nvPr/>
        </p:nvGrpSpPr>
        <p:grpSpPr>
          <a:xfrm>
            <a:off x="1803970" y="4110829"/>
            <a:ext cx="6507019" cy="448924"/>
            <a:chOff x="0" y="0"/>
            <a:chExt cx="6507018" cy="448922"/>
          </a:xfrm>
        </p:grpSpPr>
        <p:sp>
          <p:nvSpPr>
            <p:cNvPr id="349" name="Rectangle aux angles arrondis"/>
            <p:cNvSpPr/>
            <p:nvPr/>
          </p:nvSpPr>
          <p:spPr>
            <a:xfrm>
              <a:off x="0" y="0"/>
              <a:ext cx="6507019" cy="448923"/>
            </a:xfrm>
            <a:prstGeom prst="roundRect">
              <a:avLst>
                <a:gd name="adj" fmla="val 13925"/>
              </a:avLst>
            </a:prstGeom>
            <a:solidFill>
              <a:srgbClr val="DDDDDD">
                <a:alpha val="465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50" name="Entités non assujetties"/>
            <p:cNvSpPr txBox="1"/>
            <p:nvPr/>
          </p:nvSpPr>
          <p:spPr>
            <a:xfrm>
              <a:off x="18309" y="99319"/>
              <a:ext cx="6470401" cy="2502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Entités non assujetties</a:t>
              </a:r>
            </a:p>
          </p:txBody>
        </p:sp>
      </p:grpSp>
      <p:sp>
        <p:nvSpPr>
          <p:cNvPr id="352" name="Rectangle 8"/>
          <p:cNvSpPr txBox="1"/>
          <p:nvPr/>
        </p:nvSpPr>
        <p:spPr>
          <a:xfrm>
            <a:off x="337579" y="4716184"/>
            <a:ext cx="7295343" cy="1486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>
              <a:defRPr sz="600">
                <a:solidFill>
                  <a:srgbClr val="535353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NB : Il existe certains cas particuliers pour lesquels l’assujettissement ne dépend pas d’un seuil (par exemple, les bureaux d’enregistrement et les agents agissant pour le compte d’un bureau).</a:t>
            </a:r>
          </a:p>
        </p:txBody>
      </p:sp>
      <p:pic>
        <p:nvPicPr>
          <p:cNvPr id="353" name="Capture d’écran 2026-03-18 à 15.59.50.png" descr="Capture d’écran 2026-03-18 à 15.59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5794" y="1325375"/>
            <a:ext cx="3295807" cy="149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Capture d’écran 2026-03-18 à 15.55.24.png" descr="Capture d’écran 2026-03-18 à 15.55.2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63770" y="1259776"/>
            <a:ext cx="3094457" cy="16253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" name="Rectangle aux angles arrondis"/>
          <p:cNvGrpSpPr/>
          <p:nvPr/>
        </p:nvGrpSpPr>
        <p:grpSpPr>
          <a:xfrm>
            <a:off x="334868" y="2966751"/>
            <a:ext cx="1232101" cy="448923"/>
            <a:chOff x="0" y="0"/>
            <a:chExt cx="1232099" cy="448922"/>
          </a:xfrm>
        </p:grpSpPr>
        <p:sp>
          <p:nvSpPr>
            <p:cNvPr id="355" name="Rectangle aux angles arrondis"/>
            <p:cNvSpPr/>
            <p:nvPr/>
          </p:nvSpPr>
          <p:spPr>
            <a:xfrm>
              <a:off x="0" y="0"/>
              <a:ext cx="1232100" cy="448923"/>
            </a:xfrm>
            <a:prstGeom prst="roundRect">
              <a:avLst>
                <a:gd name="adj" fmla="val 13925"/>
              </a:avLst>
            </a:prstGeom>
            <a:solidFill>
              <a:srgbClr val="F7E4A9">
                <a:alpha val="4902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56" name="ETI et grandes entreprises"/>
            <p:cNvSpPr txBox="1"/>
            <p:nvPr/>
          </p:nvSpPr>
          <p:spPr>
            <a:xfrm>
              <a:off x="18309" y="29469"/>
              <a:ext cx="1195482" cy="3899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ETI et grandes entreprises</a:t>
              </a:r>
            </a:p>
          </p:txBody>
        </p:sp>
      </p:grpSp>
      <p:grpSp>
        <p:nvGrpSpPr>
          <p:cNvPr id="360" name="Rectangle aux angles arrondis"/>
          <p:cNvGrpSpPr/>
          <p:nvPr/>
        </p:nvGrpSpPr>
        <p:grpSpPr>
          <a:xfrm>
            <a:off x="334868" y="3538790"/>
            <a:ext cx="1232101" cy="448923"/>
            <a:chOff x="0" y="0"/>
            <a:chExt cx="1232099" cy="448922"/>
          </a:xfrm>
        </p:grpSpPr>
        <p:sp>
          <p:nvSpPr>
            <p:cNvPr id="358" name="Rectangle aux angles arrondis"/>
            <p:cNvSpPr/>
            <p:nvPr/>
          </p:nvSpPr>
          <p:spPr>
            <a:xfrm>
              <a:off x="0" y="0"/>
              <a:ext cx="1232100" cy="448923"/>
            </a:xfrm>
            <a:prstGeom prst="roundRect">
              <a:avLst>
                <a:gd name="adj" fmla="val 13925"/>
              </a:avLst>
            </a:prstGeom>
            <a:solidFill>
              <a:srgbClr val="F7E4A9">
                <a:alpha val="4902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59" name="Moyennes entreprises"/>
            <p:cNvSpPr txBox="1"/>
            <p:nvPr/>
          </p:nvSpPr>
          <p:spPr>
            <a:xfrm>
              <a:off x="18309" y="29469"/>
              <a:ext cx="1195482" cy="3899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Moyennes entreprises</a:t>
              </a:r>
            </a:p>
          </p:txBody>
        </p:sp>
      </p:grpSp>
      <p:grpSp>
        <p:nvGrpSpPr>
          <p:cNvPr id="363" name="Rectangle aux angles arrondis"/>
          <p:cNvGrpSpPr/>
          <p:nvPr/>
        </p:nvGrpSpPr>
        <p:grpSpPr>
          <a:xfrm>
            <a:off x="334868" y="4110829"/>
            <a:ext cx="1232101" cy="448924"/>
            <a:chOff x="0" y="0"/>
            <a:chExt cx="1232099" cy="448922"/>
          </a:xfrm>
        </p:grpSpPr>
        <p:sp>
          <p:nvSpPr>
            <p:cNvPr id="361" name="Rectangle aux angles arrondis"/>
            <p:cNvSpPr/>
            <p:nvPr/>
          </p:nvSpPr>
          <p:spPr>
            <a:xfrm>
              <a:off x="0" y="0"/>
              <a:ext cx="1232100" cy="448923"/>
            </a:xfrm>
            <a:prstGeom prst="roundRect">
              <a:avLst>
                <a:gd name="adj" fmla="val 13925"/>
              </a:avLst>
            </a:prstGeom>
            <a:solidFill>
              <a:srgbClr val="F7E4A9">
                <a:alpha val="4902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62" name="Micro et petites entreprises"/>
            <p:cNvSpPr txBox="1"/>
            <p:nvPr/>
          </p:nvSpPr>
          <p:spPr>
            <a:xfrm>
              <a:off x="18309" y="29469"/>
              <a:ext cx="1195482" cy="3899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Micro et petites entreprises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Pour les administrations et les collectivités territoriales</a:t>
            </a:r>
          </a:p>
        </p:txBody>
      </p:sp>
      <p:pic>
        <p:nvPicPr>
          <p:cNvPr id="366" name="Image 8" descr="Imag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Rectangle 12"/>
          <p:cNvSpPr txBox="1"/>
          <p:nvPr/>
        </p:nvSpPr>
        <p:spPr>
          <a:xfrm>
            <a:off x="305900" y="4555283"/>
            <a:ext cx="8321545" cy="1486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>
              <a:defRPr sz="600">
                <a:solidFill>
                  <a:srgbClr val="535353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NB : Cette catégorie inclut l’Etat ainsi que ses établissements publics administratifs et ses groupements d’intérêt public.</a:t>
            </a:r>
          </a:p>
        </p:txBody>
      </p:sp>
      <p:grpSp>
        <p:nvGrpSpPr>
          <p:cNvPr id="371" name="Rectangle aux angles arrondis"/>
          <p:cNvGrpSpPr/>
          <p:nvPr/>
        </p:nvGrpSpPr>
        <p:grpSpPr>
          <a:xfrm>
            <a:off x="305007" y="1566120"/>
            <a:ext cx="1026485" cy="706448"/>
            <a:chOff x="0" y="0"/>
            <a:chExt cx="1026483" cy="706446"/>
          </a:xfrm>
        </p:grpSpPr>
        <p:sp>
          <p:nvSpPr>
            <p:cNvPr id="369" name="Rectangle aux angles arrondis"/>
            <p:cNvSpPr/>
            <p:nvPr/>
          </p:nvSpPr>
          <p:spPr>
            <a:xfrm>
              <a:off x="0" y="0"/>
              <a:ext cx="1026484" cy="706447"/>
            </a:xfrm>
            <a:prstGeom prst="roundRect">
              <a:avLst>
                <a:gd name="adj" fmla="val 11026"/>
              </a:avLst>
            </a:prstGeom>
            <a:solidFill>
              <a:srgbClr val="F7E4A9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70" name="Etat"/>
            <p:cNvSpPr txBox="1"/>
            <p:nvPr/>
          </p:nvSpPr>
          <p:spPr>
            <a:xfrm>
              <a:off x="22813" y="247131"/>
              <a:ext cx="980857" cy="2121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Etat</a:t>
              </a:r>
            </a:p>
          </p:txBody>
        </p:sp>
      </p:grpSp>
      <p:grpSp>
        <p:nvGrpSpPr>
          <p:cNvPr id="374" name="Rectangle aux angles arrondis"/>
          <p:cNvGrpSpPr/>
          <p:nvPr/>
        </p:nvGrpSpPr>
        <p:grpSpPr>
          <a:xfrm>
            <a:off x="305007" y="2402204"/>
            <a:ext cx="1026485" cy="479375"/>
            <a:chOff x="0" y="0"/>
            <a:chExt cx="1026483" cy="479373"/>
          </a:xfrm>
        </p:grpSpPr>
        <p:sp>
          <p:nvSpPr>
            <p:cNvPr id="372" name="Rectangle aux angles arrondis"/>
            <p:cNvSpPr/>
            <p:nvPr/>
          </p:nvSpPr>
          <p:spPr>
            <a:xfrm>
              <a:off x="0" y="0"/>
              <a:ext cx="1026484" cy="479374"/>
            </a:xfrm>
            <a:prstGeom prst="roundRect">
              <a:avLst>
                <a:gd name="adj" fmla="val 16249"/>
              </a:avLst>
            </a:prstGeom>
            <a:solidFill>
              <a:srgbClr val="F7E4A9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73" name="Région"/>
            <p:cNvSpPr txBox="1"/>
            <p:nvPr/>
          </p:nvSpPr>
          <p:spPr>
            <a:xfrm>
              <a:off x="22814" y="133594"/>
              <a:ext cx="980856" cy="2121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Région</a:t>
              </a:r>
            </a:p>
          </p:txBody>
        </p:sp>
      </p:grpSp>
      <p:grpSp>
        <p:nvGrpSpPr>
          <p:cNvPr id="377" name="Rectangle aux angles arrondis"/>
          <p:cNvGrpSpPr/>
          <p:nvPr/>
        </p:nvGrpSpPr>
        <p:grpSpPr>
          <a:xfrm>
            <a:off x="305007" y="2989948"/>
            <a:ext cx="1026485" cy="479375"/>
            <a:chOff x="0" y="0"/>
            <a:chExt cx="1026483" cy="479373"/>
          </a:xfrm>
        </p:grpSpPr>
        <p:sp>
          <p:nvSpPr>
            <p:cNvPr id="375" name="Rectangle aux angles arrondis"/>
            <p:cNvSpPr/>
            <p:nvPr/>
          </p:nvSpPr>
          <p:spPr>
            <a:xfrm>
              <a:off x="0" y="0"/>
              <a:ext cx="1026484" cy="479374"/>
            </a:xfrm>
            <a:prstGeom prst="roundRect">
              <a:avLst>
                <a:gd name="adj" fmla="val 16249"/>
              </a:avLst>
            </a:prstGeom>
            <a:solidFill>
              <a:srgbClr val="F7E4A9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76" name="Echelon local"/>
            <p:cNvSpPr txBox="1"/>
            <p:nvPr/>
          </p:nvSpPr>
          <p:spPr>
            <a:xfrm>
              <a:off x="22814" y="133594"/>
              <a:ext cx="980856" cy="2121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Echelon local</a:t>
              </a:r>
            </a:p>
          </p:txBody>
        </p:sp>
      </p:grpSp>
      <p:grpSp>
        <p:nvGrpSpPr>
          <p:cNvPr id="380" name="Rectangle aux angles arrondis"/>
          <p:cNvGrpSpPr/>
          <p:nvPr/>
        </p:nvGrpSpPr>
        <p:grpSpPr>
          <a:xfrm>
            <a:off x="1571109" y="1566120"/>
            <a:ext cx="6890078" cy="706448"/>
            <a:chOff x="0" y="0"/>
            <a:chExt cx="6890077" cy="706446"/>
          </a:xfrm>
        </p:grpSpPr>
        <p:sp>
          <p:nvSpPr>
            <p:cNvPr id="378" name="Rectangle aux angles arrondis"/>
            <p:cNvSpPr/>
            <p:nvPr/>
          </p:nvSpPr>
          <p:spPr>
            <a:xfrm>
              <a:off x="0" y="0"/>
              <a:ext cx="6890078" cy="706447"/>
            </a:xfrm>
            <a:prstGeom prst="roundRect">
              <a:avLst>
                <a:gd name="adj" fmla="val 11026"/>
              </a:avLst>
            </a:prstGeom>
            <a:solidFill>
              <a:srgbClr val="FFFFFF"/>
            </a:solidFill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indent="124169">
                <a:spcBef>
                  <a:spcPts val="500"/>
                </a:spcBef>
                <a:defRPr i="1" sz="9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79" name="Inclus comme EE ou EI selon les cas…"/>
            <p:cNvSpPr txBox="1"/>
            <p:nvPr/>
          </p:nvSpPr>
          <p:spPr>
            <a:xfrm>
              <a:off x="37140" y="54950"/>
              <a:ext cx="6815796" cy="59654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/>
            <a:p>
              <a:pPr indent="124169">
                <a:defRPr sz="11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Inclus comme EE ou EI selon les cas</a:t>
              </a:r>
            </a:p>
            <a:p>
              <a:pPr indent="124169">
                <a:spcBef>
                  <a:spcPts val="500"/>
                </a:spcBef>
                <a:defRPr i="1" sz="9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à l’exception de celles exerçant des activités dans les domaines de la sécurité nationale, de la sécurité publique, de la défense ou de l’application de la loi </a:t>
              </a:r>
            </a:p>
          </p:txBody>
        </p:sp>
      </p:grpSp>
      <p:grpSp>
        <p:nvGrpSpPr>
          <p:cNvPr id="383" name="Rectangle aux angles arrondis"/>
          <p:cNvGrpSpPr/>
          <p:nvPr/>
        </p:nvGrpSpPr>
        <p:grpSpPr>
          <a:xfrm>
            <a:off x="1571109" y="2387551"/>
            <a:ext cx="6890078" cy="450721"/>
            <a:chOff x="0" y="0"/>
            <a:chExt cx="6890077" cy="450719"/>
          </a:xfrm>
        </p:grpSpPr>
        <p:sp>
          <p:nvSpPr>
            <p:cNvPr id="381" name="Rectangle aux angles arrondis"/>
            <p:cNvSpPr/>
            <p:nvPr/>
          </p:nvSpPr>
          <p:spPr>
            <a:xfrm>
              <a:off x="0" y="0"/>
              <a:ext cx="6890078" cy="450720"/>
            </a:xfrm>
            <a:prstGeom prst="roundRect">
              <a:avLst>
                <a:gd name="adj" fmla="val 17282"/>
              </a:avLst>
            </a:prstGeom>
            <a:solidFill>
              <a:srgbClr val="FFFFFF"/>
            </a:solidFill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indent="124169">
                <a:defRPr sz="11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82" name="Incluses comme EE"/>
            <p:cNvSpPr txBox="1"/>
            <p:nvPr/>
          </p:nvSpPr>
          <p:spPr>
            <a:xfrm>
              <a:off x="37141" y="112917"/>
              <a:ext cx="6815794" cy="2248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indent="124169">
                <a:defRPr sz="11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Incluses comme EE</a:t>
              </a:r>
            </a:p>
          </p:txBody>
        </p:sp>
      </p:grpSp>
      <p:grpSp>
        <p:nvGrpSpPr>
          <p:cNvPr id="386" name="Rectangle aux angles arrondis"/>
          <p:cNvGrpSpPr/>
          <p:nvPr/>
        </p:nvGrpSpPr>
        <p:grpSpPr>
          <a:xfrm>
            <a:off x="1571109" y="3004275"/>
            <a:ext cx="6890078" cy="977372"/>
            <a:chOff x="0" y="0"/>
            <a:chExt cx="6890077" cy="977370"/>
          </a:xfrm>
        </p:grpSpPr>
        <p:sp>
          <p:nvSpPr>
            <p:cNvPr id="384" name="Rectangle aux angles arrondis"/>
            <p:cNvSpPr/>
            <p:nvPr/>
          </p:nvSpPr>
          <p:spPr>
            <a:xfrm>
              <a:off x="0" y="0"/>
              <a:ext cx="6890078" cy="977371"/>
            </a:xfrm>
            <a:prstGeom prst="roundRect">
              <a:avLst>
                <a:gd name="adj" fmla="val 7970"/>
              </a:avLst>
            </a:prstGeom>
            <a:solidFill>
              <a:srgbClr val="FFFFFF"/>
            </a:solidFill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>
                <a:spcBef>
                  <a:spcPts val="100"/>
                </a:spcBef>
                <a:defRPr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85" name="Incluses comme EE Inclus selon une logique de proportionnalité avec :…"/>
            <p:cNvSpPr txBox="1"/>
            <p:nvPr/>
          </p:nvSpPr>
          <p:spPr>
            <a:xfrm>
              <a:off x="37142" y="85664"/>
              <a:ext cx="6815793" cy="8060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/>
            <a:p>
              <a:pPr indent="124169">
                <a:defRPr sz="11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Incluses comme EE Inclus selon une logique de proportionnalité avec :</a:t>
              </a:r>
            </a:p>
            <a:p>
              <a:pPr marL="405062" indent="-100262">
                <a:spcBef>
                  <a:spcPts val="100"/>
                </a:spcBef>
                <a:buSzPct val="100000"/>
                <a:buChar char="•"/>
                <a:defRPr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Une approche par seuil pour certaines collectivités (fixé par la loi) ; et</a:t>
              </a:r>
            </a:p>
            <a:p>
              <a:pPr marL="405062" indent="-100262">
                <a:spcBef>
                  <a:spcPts val="100"/>
                </a:spcBef>
                <a:buSzPct val="100000"/>
                <a:buChar char="•"/>
                <a:defRPr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Une approche par « activités exercée » afin de viser celles relevant de </a:t>
              </a:r>
              <a:r>
                <a:rPr b="1"/>
                <a:t>secteurs hautement critiques et critiques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3 obligations principales pour les EE et EI</a:t>
            </a:r>
          </a:p>
        </p:txBody>
      </p:sp>
      <p:pic>
        <p:nvPicPr>
          <p:cNvPr id="391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Enregistrer son organisation auprès de l'autorité nationale compétente. En France, l’ANSSI."/>
          <p:cNvSpPr txBox="1"/>
          <p:nvPr/>
        </p:nvSpPr>
        <p:spPr>
          <a:xfrm>
            <a:off x="2367966" y="1603605"/>
            <a:ext cx="5875014" cy="4661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defTabSz="203063">
              <a:spcBef>
                <a:spcPts val="8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  <a:r>
              <a:t>Enregistrer son organisation</a:t>
            </a:r>
            <a:r>
              <a:rPr b="0"/>
              <a:t> auprès de l'autorité nationale compétente. En France, l’ANSSI.</a:t>
            </a:r>
          </a:p>
        </p:txBody>
      </p:sp>
      <p:sp>
        <p:nvSpPr>
          <p:cNvPr id="394" name="Gérer ses risques cyber, par le respect de règles de sécurité définies dans la transposition en droit français de la directive."/>
          <p:cNvSpPr txBox="1"/>
          <p:nvPr/>
        </p:nvSpPr>
        <p:spPr>
          <a:xfrm>
            <a:off x="2345150" y="2756874"/>
            <a:ext cx="5920646" cy="4661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defTabSz="203063">
              <a:spcBef>
                <a:spcPts val="8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  <a:r>
              <a:t>Mettre en œuvre des mesures de gestion des risques</a:t>
            </a:r>
            <a:r>
              <a:rPr b="0"/>
              <a:t>, par le respect des objectifs de sécurité fixés par la transposition de la directive NIS 2.</a:t>
            </a:r>
          </a:p>
        </p:txBody>
      </p:sp>
      <p:sp>
        <p:nvSpPr>
          <p:cNvPr id="395" name="Signaler tout incident de sécurité à l’ANSSI ayant un impact important et fournir des rapports sur l'évolution de la situation."/>
          <p:cNvSpPr txBox="1"/>
          <p:nvPr/>
        </p:nvSpPr>
        <p:spPr>
          <a:xfrm>
            <a:off x="2320208" y="3910144"/>
            <a:ext cx="5808079" cy="2502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defTabSz="203063">
              <a:spcBef>
                <a:spcPts val="8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  <a:r>
              <a:t>Notifier ses incidents importants et ses vulnérabilités critiques </a:t>
            </a:r>
            <a:r>
              <a:rPr b="0"/>
              <a:t>à l’ANSSI.</a:t>
            </a:r>
          </a:p>
        </p:txBody>
      </p:sp>
      <p:sp>
        <p:nvSpPr>
          <p:cNvPr id="396" name="Rectangle aux angles arrondis"/>
          <p:cNvSpPr/>
          <p:nvPr/>
        </p:nvSpPr>
        <p:spPr>
          <a:xfrm>
            <a:off x="771402" y="1364845"/>
            <a:ext cx="7723676" cy="989481"/>
          </a:xfrm>
          <a:prstGeom prst="roundRect">
            <a:avLst>
              <a:gd name="adj" fmla="val 7240"/>
            </a:avLst>
          </a:prstGeom>
          <a:ln w="12700">
            <a:solidFill>
              <a:srgbClr val="E7B73E"/>
            </a:solidFill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397" name="Rectangle aux angles arrondis"/>
          <p:cNvSpPr/>
          <p:nvPr/>
        </p:nvSpPr>
        <p:spPr>
          <a:xfrm>
            <a:off x="771402" y="2545232"/>
            <a:ext cx="7723676" cy="989481"/>
          </a:xfrm>
          <a:prstGeom prst="roundRect">
            <a:avLst>
              <a:gd name="adj" fmla="val 7240"/>
            </a:avLst>
          </a:prstGeom>
          <a:ln w="12700">
            <a:solidFill>
              <a:srgbClr val="E7B73E"/>
            </a:solidFill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398" name="Rectangle aux angles arrondis"/>
          <p:cNvSpPr/>
          <p:nvPr/>
        </p:nvSpPr>
        <p:spPr>
          <a:xfrm>
            <a:off x="771402" y="3695264"/>
            <a:ext cx="7723676" cy="989481"/>
          </a:xfrm>
          <a:prstGeom prst="roundRect">
            <a:avLst>
              <a:gd name="adj" fmla="val 7240"/>
            </a:avLst>
          </a:prstGeom>
          <a:ln w="12700">
            <a:solidFill>
              <a:srgbClr val="E7B73E"/>
            </a:solidFill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399" name="Rectangle aux angles arrondis"/>
          <p:cNvSpPr/>
          <p:nvPr/>
        </p:nvSpPr>
        <p:spPr>
          <a:xfrm>
            <a:off x="839405" y="1421402"/>
            <a:ext cx="1286272" cy="876367"/>
          </a:xfrm>
          <a:prstGeom prst="roundRect">
            <a:avLst>
              <a:gd name="adj" fmla="val 8174"/>
            </a:avLst>
          </a:prstGeom>
          <a:solidFill>
            <a:srgbClr val="F0F3F8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400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rcRect l="0" t="11472" r="76778" b="57879"/>
          <a:stretch>
            <a:fillRect/>
          </a:stretch>
        </p:blipFill>
        <p:spPr>
          <a:xfrm>
            <a:off x="923626" y="1486574"/>
            <a:ext cx="1117894" cy="780907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Rectangle aux angles arrondis"/>
          <p:cNvSpPr/>
          <p:nvPr/>
        </p:nvSpPr>
        <p:spPr>
          <a:xfrm>
            <a:off x="839405" y="2601788"/>
            <a:ext cx="1286272" cy="876368"/>
          </a:xfrm>
          <a:prstGeom prst="roundRect">
            <a:avLst>
              <a:gd name="adj" fmla="val 8174"/>
            </a:avLst>
          </a:prstGeom>
          <a:solidFill>
            <a:srgbClr val="F0F3F8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02" name="Rectangle aux angles arrondis"/>
          <p:cNvSpPr/>
          <p:nvPr/>
        </p:nvSpPr>
        <p:spPr>
          <a:xfrm>
            <a:off x="839405" y="3751820"/>
            <a:ext cx="1286272" cy="876367"/>
          </a:xfrm>
          <a:prstGeom prst="roundRect">
            <a:avLst>
              <a:gd name="adj" fmla="val 8174"/>
            </a:avLst>
          </a:prstGeom>
          <a:solidFill>
            <a:srgbClr val="F0F3F8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403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rcRect l="51788" t="11472" r="26334" b="57879"/>
          <a:stretch>
            <a:fillRect/>
          </a:stretch>
        </p:blipFill>
        <p:spPr>
          <a:xfrm>
            <a:off x="991979" y="3826299"/>
            <a:ext cx="981086" cy="727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rcRect l="36" t="52187" r="76234" b="7569"/>
          <a:stretch>
            <a:fillRect/>
          </a:stretch>
        </p:blipFill>
        <p:spPr>
          <a:xfrm>
            <a:off x="1024440" y="2613555"/>
            <a:ext cx="916237" cy="82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135"/>
          <p:cNvSpPr txBox="1"/>
          <p:nvPr/>
        </p:nvSpPr>
        <p:spPr>
          <a:xfrm>
            <a:off x="230095" y="658502"/>
            <a:ext cx="8683811" cy="4555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/>
          <a:p>
            <a: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NIS 2 : </a:t>
            </a:r>
            <a:r>
              <a:rPr sz="2000">
                <a:solidFill>
                  <a:srgbClr val="000000"/>
                </a:solidFill>
              </a:rPr>
              <a:t>colonne vertébrale du cadre règlementaire de cybersécurité</a:t>
            </a:r>
          </a:p>
        </p:txBody>
      </p:sp>
      <p:pic>
        <p:nvPicPr>
          <p:cNvPr id="407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2211" y="1437063"/>
            <a:ext cx="8340541" cy="3530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Des contrôles susceptibles de conduire à des sanctions</a:t>
            </a:r>
          </a:p>
        </p:txBody>
      </p:sp>
      <p:pic>
        <p:nvPicPr>
          <p:cNvPr id="41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La directive NIS2 permet à l’autorité nationale de mener des contrôles,  d’émettre des injonctions, d’imposer l’application de mesures correctrices.…"/>
          <p:cNvSpPr txBox="1"/>
          <p:nvPr/>
        </p:nvSpPr>
        <p:spPr>
          <a:xfrm>
            <a:off x="284536" y="1348032"/>
            <a:ext cx="8369868" cy="10030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defTabSz="203063">
              <a:spcBef>
                <a:spcPts val="800"/>
              </a:spcBef>
              <a:defRPr sz="1200">
                <a:latin typeface="Marianne"/>
                <a:ea typeface="Marianne"/>
                <a:cs typeface="Marianne"/>
                <a:sym typeface="Marianne"/>
              </a:defRPr>
            </a:pPr>
            <a:r>
              <a:t>L’ANSSI travaille à l’intégration d’un rôle de supervision avec possibilité de mener des contrôles, d’instruire une procédure en cas de soupçons de manquement et de prononcer des mesures d’exécution.</a:t>
            </a:r>
          </a:p>
          <a:p>
            <a:pPr defTabSz="203063">
              <a:spcBef>
                <a:spcPts val="800"/>
              </a:spcBef>
              <a:defRPr sz="1200">
                <a:latin typeface="Marianne"/>
                <a:ea typeface="Marianne"/>
                <a:cs typeface="Marianne"/>
                <a:sym typeface="Marianne"/>
              </a:defRPr>
            </a:pPr>
            <a:r>
              <a:t>Les mesures d’exécution comme les sanctions seront proportionnées à la gravité du manquement et prendront en compte le comportement de l’entité.</a:t>
            </a:r>
          </a:p>
        </p:txBody>
      </p:sp>
      <p:sp>
        <p:nvSpPr>
          <p:cNvPr id="415" name="Rectangle aux angles arrondis"/>
          <p:cNvSpPr/>
          <p:nvPr/>
        </p:nvSpPr>
        <p:spPr>
          <a:xfrm>
            <a:off x="284536" y="3326900"/>
            <a:ext cx="4115620" cy="1065627"/>
          </a:xfrm>
          <a:prstGeom prst="roundRect">
            <a:avLst>
              <a:gd name="adj" fmla="val 12522"/>
            </a:avLst>
          </a:prstGeom>
          <a:solidFill>
            <a:srgbClr val="FBE39D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16" name="Jusqu’à 10 millions d’euros ou 2 % du chiffre d’affaires annuel mondial."/>
          <p:cNvSpPr txBox="1"/>
          <p:nvPr/>
        </p:nvSpPr>
        <p:spPr>
          <a:xfrm>
            <a:off x="2276541" y="3561706"/>
            <a:ext cx="1847335" cy="5677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 defTabSz="203063">
              <a:lnSpc>
                <a:spcPct val="90000"/>
              </a:lnSpc>
              <a:spcBef>
                <a:spcPts val="400"/>
              </a:spcBef>
              <a:defRPr sz="11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Jusqu’à 10 millions d’euros ou 2 % du chiffre d’affaires annuel mondial.</a:t>
            </a:r>
          </a:p>
        </p:txBody>
      </p:sp>
      <p:grpSp>
        <p:nvGrpSpPr>
          <p:cNvPr id="419" name="EE…"/>
          <p:cNvGrpSpPr/>
          <p:nvPr/>
        </p:nvGrpSpPr>
        <p:grpSpPr>
          <a:xfrm>
            <a:off x="402058" y="3459295"/>
            <a:ext cx="1656565" cy="800837"/>
            <a:chOff x="0" y="0"/>
            <a:chExt cx="1656563" cy="800835"/>
          </a:xfrm>
        </p:grpSpPr>
        <p:sp>
          <p:nvSpPr>
            <p:cNvPr id="417" name="Rectangle aux angles arrondis"/>
            <p:cNvSpPr/>
            <p:nvPr/>
          </p:nvSpPr>
          <p:spPr>
            <a:xfrm>
              <a:off x="0" y="-1"/>
              <a:ext cx="1656564" cy="800837"/>
            </a:xfrm>
            <a:prstGeom prst="roundRect">
              <a:avLst>
                <a:gd name="adj" fmla="val 15000"/>
              </a:avLst>
            </a:prstGeom>
            <a:solidFill>
              <a:srgbClr val="FBFBFB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418" name="EE…"/>
            <p:cNvSpPr txBox="1"/>
            <p:nvPr/>
          </p:nvSpPr>
          <p:spPr>
            <a:xfrm>
              <a:off x="35183" y="135575"/>
              <a:ext cx="1586197" cy="5296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/>
            <a:p>
              <a:pPr algn="ctr">
                <a:defRPr b="1"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EE</a:t>
              </a:r>
            </a:p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Entités essentielles</a:t>
              </a:r>
            </a:p>
          </p:txBody>
        </p:sp>
      </p:grpSp>
      <p:sp>
        <p:nvSpPr>
          <p:cNvPr id="420" name="La directive NIS2 permet à l’autorité nationale de mener des contrôles,  d’émettre des injonctions, d’imposer l’application de mesures correctrices.…"/>
          <p:cNvSpPr txBox="1"/>
          <p:nvPr/>
        </p:nvSpPr>
        <p:spPr>
          <a:xfrm>
            <a:off x="284536" y="2927156"/>
            <a:ext cx="8369868" cy="2502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 defTabSz="203063">
              <a:spcBef>
                <a:spcPts val="800"/>
              </a:spcBef>
              <a:defRPr sz="1200"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Une commission des sanctions indépendante sera instituée pour prononcer les sanctions :</a:t>
            </a:r>
          </a:p>
        </p:txBody>
      </p:sp>
      <p:sp>
        <p:nvSpPr>
          <p:cNvPr id="421" name="Rectangle aux angles arrondis"/>
          <p:cNvSpPr/>
          <p:nvPr/>
        </p:nvSpPr>
        <p:spPr>
          <a:xfrm>
            <a:off x="4568398" y="3326900"/>
            <a:ext cx="4115620" cy="1065627"/>
          </a:xfrm>
          <a:prstGeom prst="roundRect">
            <a:avLst>
              <a:gd name="adj" fmla="val 12522"/>
            </a:avLst>
          </a:prstGeom>
          <a:solidFill>
            <a:srgbClr val="FBE39D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22" name="Jusqu’à 10 millions d’euros ou 2 % du chiffre d’affaires annuel mondial."/>
          <p:cNvSpPr txBox="1"/>
          <p:nvPr/>
        </p:nvSpPr>
        <p:spPr>
          <a:xfrm>
            <a:off x="6574731" y="3561706"/>
            <a:ext cx="1847334" cy="5677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 defTabSz="203063">
              <a:lnSpc>
                <a:spcPct val="90000"/>
              </a:lnSpc>
              <a:spcBef>
                <a:spcPts val="400"/>
              </a:spcBef>
              <a:defRPr sz="11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Jusqu’à 7 millions d’euros ou 1,4 % du chiffre d’affaires annuel mondial</a:t>
            </a:r>
          </a:p>
        </p:txBody>
      </p:sp>
      <p:grpSp>
        <p:nvGrpSpPr>
          <p:cNvPr id="425" name="EE…"/>
          <p:cNvGrpSpPr/>
          <p:nvPr/>
        </p:nvGrpSpPr>
        <p:grpSpPr>
          <a:xfrm>
            <a:off x="4700247" y="3459295"/>
            <a:ext cx="1656565" cy="800837"/>
            <a:chOff x="0" y="0"/>
            <a:chExt cx="1656564" cy="800835"/>
          </a:xfrm>
        </p:grpSpPr>
        <p:sp>
          <p:nvSpPr>
            <p:cNvPr id="423" name="Rectangle aux angles arrondis"/>
            <p:cNvSpPr/>
            <p:nvPr/>
          </p:nvSpPr>
          <p:spPr>
            <a:xfrm>
              <a:off x="-1" y="-1"/>
              <a:ext cx="1656565" cy="800837"/>
            </a:xfrm>
            <a:prstGeom prst="roundRect">
              <a:avLst>
                <a:gd name="adj" fmla="val 15000"/>
              </a:avLst>
            </a:prstGeom>
            <a:solidFill>
              <a:srgbClr val="FBFBFB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424" name="EE…"/>
            <p:cNvSpPr txBox="1"/>
            <p:nvPr/>
          </p:nvSpPr>
          <p:spPr>
            <a:xfrm>
              <a:off x="35183" y="135575"/>
              <a:ext cx="1586198" cy="5296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/>
            <a:p>
              <a:pPr algn="ctr">
                <a:defRPr b="1"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EI</a:t>
              </a:r>
            </a:p>
            <a:p>
              <a:pPr algn="ctr">
                <a:defRPr b="1" sz="1200"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Entités importantes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rcRect l="0" t="0" r="39757" b="0"/>
          <a:stretch>
            <a:fillRect/>
          </a:stretch>
        </p:blipFill>
        <p:spPr>
          <a:xfrm>
            <a:off x="30775" y="704356"/>
            <a:ext cx="9082451" cy="4470616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135"/>
          <p:cNvSpPr txBox="1"/>
          <p:nvPr/>
        </p:nvSpPr>
        <p:spPr>
          <a:xfrm>
            <a:off x="640953" y="1593442"/>
            <a:ext cx="3044086" cy="11667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1">
              <a:defRPr b="1" sz="2000">
                <a:solidFill>
                  <a:srgbClr val="FFFFFF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Embarquez avec NIS2 grâce à un espace dédié !</a:t>
            </a:r>
          </a:p>
        </p:txBody>
      </p:sp>
      <p:pic>
        <p:nvPicPr>
          <p:cNvPr id="430" name="image8.png" descr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5766" y="13466"/>
            <a:ext cx="1167248" cy="657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Groupe 7" descr="Groupe 7"/>
          <p:cNvPicPr>
            <a:picLocks noChangeAspect="1"/>
          </p:cNvPicPr>
          <p:nvPr/>
        </p:nvPicPr>
        <p:blipFill>
          <a:blip r:embed="rId5">
            <a:extLst/>
          </a:blip>
          <a:srcRect l="7925" t="0" r="10187" b="10311"/>
          <a:stretch>
            <a:fillRect/>
          </a:stretch>
        </p:blipFill>
        <p:spPr>
          <a:xfrm>
            <a:off x="3581929" y="1362201"/>
            <a:ext cx="5542321" cy="3305553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Rectangle aux angles arrondis"/>
          <p:cNvSpPr/>
          <p:nvPr/>
        </p:nvSpPr>
        <p:spPr>
          <a:xfrm>
            <a:off x="4559426" y="1586778"/>
            <a:ext cx="3733941" cy="2376884"/>
          </a:xfrm>
          <a:prstGeom prst="roundRect">
            <a:avLst>
              <a:gd name="adj" fmla="val 789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33" name="Rectangle"/>
          <p:cNvSpPr/>
          <p:nvPr/>
        </p:nvSpPr>
        <p:spPr>
          <a:xfrm>
            <a:off x="4568020" y="3592967"/>
            <a:ext cx="3683211" cy="4775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434" name="image21.png" descr="image21.png"/>
          <p:cNvPicPr>
            <a:picLocks noChangeAspect="1"/>
          </p:cNvPicPr>
          <p:nvPr/>
        </p:nvPicPr>
        <p:blipFill>
          <a:blip r:embed="rId6">
            <a:extLst/>
          </a:blip>
          <a:srcRect l="1500" t="0" r="0" b="11631"/>
          <a:stretch>
            <a:fillRect/>
          </a:stretch>
        </p:blipFill>
        <p:spPr>
          <a:xfrm>
            <a:off x="4541237" y="1619772"/>
            <a:ext cx="3756976" cy="246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Arc 2"/>
          <p:cNvSpPr/>
          <p:nvPr/>
        </p:nvSpPr>
        <p:spPr>
          <a:xfrm flipH="1" rot="11877418">
            <a:off x="2955253" y="3089417"/>
            <a:ext cx="1476158" cy="161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5" fill="norm" stroke="1" extrusionOk="0">
                <a:moveTo>
                  <a:pt x="0" y="16225"/>
                </a:moveTo>
                <a:cubicBezTo>
                  <a:pt x="6862" y="-4085"/>
                  <a:pt x="14603" y="-5375"/>
                  <a:pt x="21600" y="12626"/>
                </a:cubicBezTo>
              </a:path>
            </a:pathLst>
          </a:custGeom>
          <a:ln w="25400">
            <a:solidFill>
              <a:srgbClr val="FED980"/>
            </a:solidFill>
            <a:tailEnd type="triangle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sp>
        <p:nvSpPr>
          <p:cNvPr id="436" name="Rectangle : coins arrondis 1"/>
          <p:cNvSpPr/>
          <p:nvPr/>
        </p:nvSpPr>
        <p:spPr>
          <a:xfrm>
            <a:off x="688140" y="3155300"/>
            <a:ext cx="1197045" cy="1212312"/>
          </a:xfrm>
          <a:prstGeom prst="roundRect">
            <a:avLst>
              <a:gd name="adj" fmla="val 1055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sp>
        <p:nvSpPr>
          <p:cNvPr id="437" name="Rectangle aux angles arrondis"/>
          <p:cNvSpPr/>
          <p:nvPr/>
        </p:nvSpPr>
        <p:spPr>
          <a:xfrm>
            <a:off x="680907" y="4559426"/>
            <a:ext cx="2660083" cy="290974"/>
          </a:xfrm>
          <a:prstGeom prst="roundRect">
            <a:avLst>
              <a:gd name="adj" fmla="val 20328"/>
            </a:avLst>
          </a:prstGeom>
          <a:solidFill>
            <a:srgbClr val="F7CE53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38" name="Shape 135"/>
          <p:cNvSpPr txBox="1"/>
          <p:nvPr/>
        </p:nvSpPr>
        <p:spPr>
          <a:xfrm>
            <a:off x="439752" y="4566041"/>
            <a:ext cx="3038710" cy="2777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 anchor="ctr">
            <a:spAutoFit/>
          </a:bodyPr>
          <a:lstStyle/>
          <a:p>
            <a:pPr algn="ctr" defTabSz="2431619"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</a:defRPr>
            </a:pPr>
            <a:r>
              <a:rPr>
                <a:hlinkClick r:id="rId7" invalidUrl="" action="" tgtFrame="" tooltip="" history="1" highlightClick="0" endSnd="0"/>
              </a:rPr>
              <a:t>www.messervices.cyber.gouv.fr</a:t>
            </a:r>
            <a:r>
              <a:t>/nis2</a:t>
            </a:r>
          </a:p>
        </p:txBody>
      </p:sp>
      <p:pic>
        <p:nvPicPr>
          <p:cNvPr id="439" name="NIS2.png" descr="NIS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3097" y="3221263"/>
            <a:ext cx="1107131" cy="1107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135"/>
          <p:cNvSpPr txBox="1"/>
          <p:nvPr/>
        </p:nvSpPr>
        <p:spPr>
          <a:xfrm>
            <a:off x="230095" y="658502"/>
            <a:ext cx="7630073" cy="4555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💡 S’informer sur la directive</a:t>
            </a:r>
          </a:p>
        </p:txBody>
      </p:sp>
      <p:pic>
        <p:nvPicPr>
          <p:cNvPr id="44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hape 135"/>
          <p:cNvSpPr txBox="1"/>
          <p:nvPr/>
        </p:nvSpPr>
        <p:spPr>
          <a:xfrm>
            <a:off x="2585082" y="1386604"/>
            <a:ext cx="6194445" cy="3539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4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La directive, les secteurs concernés, les obligations, la FAQ.</a:t>
            </a:r>
          </a:p>
        </p:txBody>
      </p:sp>
      <p:pic>
        <p:nvPicPr>
          <p:cNvPr id="445" name="Capture d’écran 2026-01-26 à 22.51.39.png" descr="Capture d’écran 2026-01-26 à 22.51.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6109" y="2091759"/>
            <a:ext cx="3318713" cy="2316646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Rectangle aux angles arrondis"/>
          <p:cNvSpPr/>
          <p:nvPr/>
        </p:nvSpPr>
        <p:spPr>
          <a:xfrm>
            <a:off x="345924" y="1445337"/>
            <a:ext cx="1721121" cy="1346953"/>
          </a:xfrm>
          <a:prstGeom prst="roundRect">
            <a:avLst>
              <a:gd name="adj" fmla="val 9329"/>
            </a:avLst>
          </a:prstGeom>
          <a:ln w="3175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47" name="Rectangle aux angles arrondis"/>
          <p:cNvSpPr/>
          <p:nvPr/>
        </p:nvSpPr>
        <p:spPr>
          <a:xfrm>
            <a:off x="2622130" y="1913363"/>
            <a:ext cx="3646672" cy="2673438"/>
          </a:xfrm>
          <a:prstGeom prst="roundRect">
            <a:avLst>
              <a:gd name="adj" fmla="val 4700"/>
            </a:avLst>
          </a:prstGeom>
          <a:ln w="25400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48" name="Shape 135"/>
          <p:cNvSpPr txBox="1"/>
          <p:nvPr/>
        </p:nvSpPr>
        <p:spPr>
          <a:xfrm>
            <a:off x="6599546" y="4337262"/>
            <a:ext cx="1836732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messervices.cyber.gouv.fr/nis2</a:t>
            </a:r>
          </a:p>
        </p:txBody>
      </p:sp>
      <p:pic>
        <p:nvPicPr>
          <p:cNvPr id="449" name="vidéo-collée.png" descr="vidéo-collé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3264" y="1581539"/>
            <a:ext cx="1432731" cy="1074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135"/>
          <p:cNvSpPr txBox="1"/>
          <p:nvPr/>
        </p:nvSpPr>
        <p:spPr>
          <a:xfrm>
            <a:off x="230095" y="658502"/>
            <a:ext cx="7630073" cy="4555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🧪   Vérifier son éligibilité</a:t>
            </a:r>
          </a:p>
        </p:txBody>
      </p:sp>
      <p:pic>
        <p:nvPicPr>
          <p:cNvPr id="45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135"/>
          <p:cNvSpPr txBox="1"/>
          <p:nvPr/>
        </p:nvSpPr>
        <p:spPr>
          <a:xfrm>
            <a:off x="2585082" y="1386604"/>
            <a:ext cx="5913458" cy="3539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4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Un test pour permettre à une entité de vérifier si elle est concernée</a:t>
            </a:r>
          </a:p>
        </p:txBody>
      </p:sp>
      <p:sp>
        <p:nvSpPr>
          <p:cNvPr id="455" name="Rectangle aux angles arrondis"/>
          <p:cNvSpPr/>
          <p:nvPr/>
        </p:nvSpPr>
        <p:spPr>
          <a:xfrm>
            <a:off x="2672293" y="2128017"/>
            <a:ext cx="3646672" cy="2673439"/>
          </a:xfrm>
          <a:prstGeom prst="roundRect">
            <a:avLst>
              <a:gd name="adj" fmla="val 4700"/>
            </a:avLst>
          </a:prstGeom>
          <a:ln w="25400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456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4087" y="2339870"/>
            <a:ext cx="3343084" cy="2260882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Rectangle aux angles arrondis"/>
          <p:cNvSpPr/>
          <p:nvPr/>
        </p:nvSpPr>
        <p:spPr>
          <a:xfrm>
            <a:off x="345924" y="1445337"/>
            <a:ext cx="1721121" cy="1346953"/>
          </a:xfrm>
          <a:prstGeom prst="roundRect">
            <a:avLst>
              <a:gd name="adj" fmla="val 9329"/>
            </a:avLst>
          </a:prstGeom>
          <a:solidFill>
            <a:srgbClr val="FEF7DE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458" name="list.png" descr="lis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2208" y="1624521"/>
            <a:ext cx="1432732" cy="988585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135"/>
          <p:cNvSpPr txBox="1"/>
          <p:nvPr/>
        </p:nvSpPr>
        <p:spPr>
          <a:xfrm>
            <a:off x="6554826" y="4498254"/>
            <a:ext cx="1836733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messervices.cyber.gouv.fr/nis2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135"/>
          <p:cNvSpPr txBox="1"/>
          <p:nvPr/>
        </p:nvSpPr>
        <p:spPr>
          <a:xfrm>
            <a:off x="230095" y="658502"/>
            <a:ext cx="7630073" cy="4555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✅ Enregistrer son organisation auprès de l’ANSSI</a:t>
            </a:r>
          </a:p>
        </p:txBody>
      </p:sp>
      <p:pic>
        <p:nvPicPr>
          <p:cNvPr id="46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 16.png" descr="image 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2894" y="2052917"/>
            <a:ext cx="4017153" cy="2297608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Rectangle aux angles arrondis"/>
          <p:cNvSpPr/>
          <p:nvPr/>
        </p:nvSpPr>
        <p:spPr>
          <a:xfrm>
            <a:off x="345924" y="1445337"/>
            <a:ext cx="1721121" cy="1346953"/>
          </a:xfrm>
          <a:prstGeom prst="roundRect">
            <a:avLst>
              <a:gd name="adj" fmla="val 9329"/>
            </a:avLst>
          </a:prstGeom>
          <a:solidFill>
            <a:srgbClr val="FEF7DE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466" name="vidéo-collée.png" descr="vidéo-collée.png"/>
          <p:cNvPicPr>
            <a:picLocks noChangeAspect="1"/>
          </p:cNvPicPr>
          <p:nvPr/>
        </p:nvPicPr>
        <p:blipFill>
          <a:blip r:embed="rId5">
            <a:extLst/>
          </a:blip>
          <a:srcRect l="2080" t="39452" r="0" b="0"/>
          <a:stretch>
            <a:fillRect/>
          </a:stretch>
        </p:blipFill>
        <p:spPr>
          <a:xfrm>
            <a:off x="445761" y="1643549"/>
            <a:ext cx="1280963" cy="950469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hape 135"/>
          <p:cNvSpPr txBox="1"/>
          <p:nvPr/>
        </p:nvSpPr>
        <p:spPr>
          <a:xfrm>
            <a:off x="2499118" y="1386604"/>
            <a:ext cx="4943530" cy="3539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4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Un accès facilité au service de pré-enregistrement</a:t>
            </a:r>
          </a:p>
        </p:txBody>
      </p:sp>
      <p:sp>
        <p:nvSpPr>
          <p:cNvPr id="468" name="Rectangle aux angles arrondis"/>
          <p:cNvSpPr/>
          <p:nvPr/>
        </p:nvSpPr>
        <p:spPr>
          <a:xfrm>
            <a:off x="2574372" y="1903811"/>
            <a:ext cx="4334196" cy="2673439"/>
          </a:xfrm>
          <a:prstGeom prst="roundRect">
            <a:avLst>
              <a:gd name="adj" fmla="val 4700"/>
            </a:avLst>
          </a:prstGeom>
          <a:ln w="25400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69" name="Shape 135"/>
          <p:cNvSpPr txBox="1"/>
          <p:nvPr/>
        </p:nvSpPr>
        <p:spPr>
          <a:xfrm>
            <a:off x="7100407" y="4328318"/>
            <a:ext cx="1836733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messervices.cyber.gouv.fr/nis2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bg-pattern.png" descr="bg-pattern.png"/>
          <p:cNvPicPr>
            <a:picLocks noChangeAspect="1"/>
          </p:cNvPicPr>
          <p:nvPr/>
        </p:nvPicPr>
        <p:blipFill>
          <a:blip r:embed="rId3">
            <a:extLst/>
          </a:blip>
          <a:srcRect l="0" t="0" r="39455" b="0"/>
          <a:stretch>
            <a:fillRect/>
          </a:stretch>
        </p:blipFill>
        <p:spPr>
          <a:xfrm>
            <a:off x="30775" y="704356"/>
            <a:ext cx="9082450" cy="444831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135"/>
          <p:cNvSpPr txBox="1"/>
          <p:nvPr/>
        </p:nvSpPr>
        <p:spPr>
          <a:xfrm>
            <a:off x="600473" y="2658042"/>
            <a:ext cx="4297285" cy="5571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1">
              <a:defRPr b="1" sz="2600">
                <a:solidFill>
                  <a:srgbClr val="FFFFFF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Introduction</a:t>
            </a:r>
          </a:p>
        </p:txBody>
      </p:sp>
      <p:pic>
        <p:nvPicPr>
          <p:cNvPr id="231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135"/>
          <p:cNvSpPr txBox="1"/>
          <p:nvPr/>
        </p:nvSpPr>
        <p:spPr>
          <a:xfrm>
            <a:off x="230095" y="658502"/>
            <a:ext cx="7630073" cy="4555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🛡️ Réduire ses risques cyber</a:t>
            </a:r>
          </a:p>
        </p:txBody>
      </p:sp>
      <p:pic>
        <p:nvPicPr>
          <p:cNvPr id="47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Rectangle aux angles arrondis"/>
          <p:cNvSpPr/>
          <p:nvPr/>
        </p:nvSpPr>
        <p:spPr>
          <a:xfrm>
            <a:off x="345924" y="1445337"/>
            <a:ext cx="1721121" cy="1346953"/>
          </a:xfrm>
          <a:prstGeom prst="roundRect">
            <a:avLst>
              <a:gd name="adj" fmla="val 9329"/>
            </a:avLst>
          </a:prstGeom>
          <a:ln w="3175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475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rcRect l="0" t="25289" r="4454" b="0"/>
          <a:stretch>
            <a:fillRect/>
          </a:stretch>
        </p:blipFill>
        <p:spPr>
          <a:xfrm>
            <a:off x="566009" y="1589075"/>
            <a:ext cx="1280977" cy="1059533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135"/>
          <p:cNvSpPr txBox="1"/>
          <p:nvPr/>
        </p:nvSpPr>
        <p:spPr>
          <a:xfrm>
            <a:off x="2499118" y="1386604"/>
            <a:ext cx="5481740" cy="3539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4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Le Référentiel Cyber France (ReCyF) applicable à NIS2</a:t>
            </a:r>
          </a:p>
        </p:txBody>
      </p:sp>
      <p:pic>
        <p:nvPicPr>
          <p:cNvPr id="477" name="NIS2-referientiel.jpg" descr="NIS2-referientiel.jpg"/>
          <p:cNvPicPr>
            <a:picLocks noChangeAspect="1"/>
          </p:cNvPicPr>
          <p:nvPr/>
        </p:nvPicPr>
        <p:blipFill>
          <a:blip r:embed="rId5">
            <a:extLst/>
          </a:blip>
          <a:srcRect l="0" t="31104" r="0" b="44581"/>
          <a:stretch>
            <a:fillRect/>
          </a:stretch>
        </p:blipFill>
        <p:spPr>
          <a:xfrm>
            <a:off x="2507310" y="1880328"/>
            <a:ext cx="4043836" cy="2474380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Référentiel lisant les mesures recommandées par l’ANSSI pour atteindre les objectifs de sécurité fixés par la directive NIS2 et partageant les bonnes de cybersécurité, disponible en version Bêta."/>
          <p:cNvSpPr txBox="1"/>
          <p:nvPr/>
        </p:nvSpPr>
        <p:spPr>
          <a:xfrm>
            <a:off x="6651228" y="1917177"/>
            <a:ext cx="1847659" cy="9233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defTabSz="2431620">
              <a:defRPr sz="10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Le référentiel des exigences de sécurité (ReCyF) de l’ANSSI et </a:t>
            </a:r>
            <a:r>
              <a:rPr b="1"/>
              <a:t>un outil de comparaison</a:t>
            </a:r>
            <a:r>
              <a:t> avec d’autres référentiels.</a:t>
            </a:r>
          </a:p>
        </p:txBody>
      </p:sp>
      <p:sp>
        <p:nvSpPr>
          <p:cNvPr id="479" name="Shape 135"/>
          <p:cNvSpPr txBox="1"/>
          <p:nvPr/>
        </p:nvSpPr>
        <p:spPr>
          <a:xfrm>
            <a:off x="6656692" y="4129473"/>
            <a:ext cx="1836733" cy="2523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messervices.cyber.gouv.fr/nis2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135"/>
          <p:cNvSpPr txBox="1"/>
          <p:nvPr/>
        </p:nvSpPr>
        <p:spPr>
          <a:xfrm>
            <a:off x="230095" y="658502"/>
            <a:ext cx="7630073" cy="4555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🚨 A tout instant, signaler un incident de sécurité à l’ANSSI</a:t>
            </a:r>
          </a:p>
        </p:txBody>
      </p:sp>
      <p:pic>
        <p:nvPicPr>
          <p:cNvPr id="48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135"/>
          <p:cNvSpPr txBox="1"/>
          <p:nvPr/>
        </p:nvSpPr>
        <p:spPr>
          <a:xfrm>
            <a:off x="2499118" y="1362725"/>
            <a:ext cx="4943530" cy="6079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4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Un accès simplifié au formulaire de déclaration et de demande d’assistance du CERT-FR</a:t>
            </a:r>
          </a:p>
        </p:txBody>
      </p:sp>
      <p:sp>
        <p:nvSpPr>
          <p:cNvPr id="485" name="Rectangle aux angles arrondis"/>
          <p:cNvSpPr/>
          <p:nvPr/>
        </p:nvSpPr>
        <p:spPr>
          <a:xfrm>
            <a:off x="345924" y="1445337"/>
            <a:ext cx="1721121" cy="1346953"/>
          </a:xfrm>
          <a:prstGeom prst="roundRect">
            <a:avLst>
              <a:gd name="adj" fmla="val 9329"/>
            </a:avLst>
          </a:prstGeom>
          <a:solidFill>
            <a:srgbClr val="FEF7DE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486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rcRect l="0" t="27350" r="0" b="0"/>
          <a:stretch>
            <a:fillRect/>
          </a:stretch>
        </p:blipFill>
        <p:spPr>
          <a:xfrm>
            <a:off x="527728" y="1695858"/>
            <a:ext cx="1357548" cy="845842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Rectangle aux angles arrondis"/>
          <p:cNvSpPr/>
          <p:nvPr/>
        </p:nvSpPr>
        <p:spPr>
          <a:xfrm>
            <a:off x="2574372" y="2142599"/>
            <a:ext cx="4334196" cy="2673439"/>
          </a:xfrm>
          <a:prstGeom prst="roundRect">
            <a:avLst>
              <a:gd name="adj" fmla="val 4700"/>
            </a:avLst>
          </a:prstGeom>
          <a:ln w="25400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488" name="vidéo-collée.png" descr="vidéo-collé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2220" y="2282154"/>
            <a:ext cx="4158536" cy="2370567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 135"/>
          <p:cNvSpPr txBox="1"/>
          <p:nvPr/>
        </p:nvSpPr>
        <p:spPr>
          <a:xfrm>
            <a:off x="7082519" y="4516142"/>
            <a:ext cx="1836733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messervices.cyber.gouv.fr/nis2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rcRect l="0" t="0" r="39757" b="0"/>
          <a:stretch>
            <a:fillRect/>
          </a:stretch>
        </p:blipFill>
        <p:spPr>
          <a:xfrm>
            <a:off x="30775" y="704356"/>
            <a:ext cx="9082451" cy="4470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8.png" descr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5766" y="13466"/>
            <a:ext cx="1167248" cy="657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Groupe 7" descr="Groupe 7"/>
          <p:cNvPicPr>
            <a:picLocks noChangeAspect="1"/>
          </p:cNvPicPr>
          <p:nvPr/>
        </p:nvPicPr>
        <p:blipFill>
          <a:blip r:embed="rId5">
            <a:extLst/>
          </a:blip>
          <a:srcRect l="7925" t="0" r="10187" b="10311"/>
          <a:stretch>
            <a:fillRect/>
          </a:stretch>
        </p:blipFill>
        <p:spPr>
          <a:xfrm>
            <a:off x="3581929" y="1362201"/>
            <a:ext cx="5542321" cy="3305553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Rectangle aux angles arrondis"/>
          <p:cNvSpPr/>
          <p:nvPr/>
        </p:nvSpPr>
        <p:spPr>
          <a:xfrm>
            <a:off x="4559426" y="1586778"/>
            <a:ext cx="3733941" cy="2376884"/>
          </a:xfrm>
          <a:prstGeom prst="roundRect">
            <a:avLst>
              <a:gd name="adj" fmla="val 789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96" name="Rectangle"/>
          <p:cNvSpPr/>
          <p:nvPr/>
        </p:nvSpPr>
        <p:spPr>
          <a:xfrm>
            <a:off x="4568020" y="3592967"/>
            <a:ext cx="3683211" cy="4775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497" name="Arc 2"/>
          <p:cNvSpPr/>
          <p:nvPr/>
        </p:nvSpPr>
        <p:spPr>
          <a:xfrm flipH="1" rot="11877418">
            <a:off x="2883702" y="3563447"/>
            <a:ext cx="1476157" cy="161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5" fill="norm" stroke="1" extrusionOk="0">
                <a:moveTo>
                  <a:pt x="0" y="16225"/>
                </a:moveTo>
                <a:cubicBezTo>
                  <a:pt x="6862" y="-4085"/>
                  <a:pt x="14603" y="-5375"/>
                  <a:pt x="21600" y="12626"/>
                </a:cubicBezTo>
              </a:path>
            </a:pathLst>
          </a:custGeom>
          <a:ln w="25400">
            <a:solidFill>
              <a:srgbClr val="FED980"/>
            </a:solidFill>
            <a:tailEnd type="triangle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pic>
        <p:nvPicPr>
          <p:cNvPr id="498" name="vidéo-collée.png" descr="vidéo-collé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43931" y="1607687"/>
            <a:ext cx="3731388" cy="2406503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135"/>
          <p:cNvSpPr txBox="1"/>
          <p:nvPr/>
        </p:nvSpPr>
        <p:spPr>
          <a:xfrm>
            <a:off x="640953" y="1593442"/>
            <a:ext cx="3424484" cy="15223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1">
              <a:defRPr b="1" sz="2000">
                <a:solidFill>
                  <a:srgbClr val="FFFFFF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D’autres solutions pour aider toutes les organisations publiques et privées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Un test de maturité cyber (3mn)</a:t>
            </a:r>
          </a:p>
        </p:txBody>
      </p:sp>
      <p:pic>
        <p:nvPicPr>
          <p:cNvPr id="50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135"/>
          <p:cNvSpPr txBox="1"/>
          <p:nvPr/>
        </p:nvSpPr>
        <p:spPr>
          <a:xfrm>
            <a:off x="244024" y="1283655"/>
            <a:ext cx="6121479" cy="5317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12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Seul ou en groupe, pour évaluer le positionnement global d’une organisation sur les enjeux cyber.</a:t>
            </a:r>
          </a:p>
        </p:txBody>
      </p:sp>
      <p:pic>
        <p:nvPicPr>
          <p:cNvPr id="505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108" y="1940153"/>
            <a:ext cx="6177427" cy="1944192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Shape 135"/>
          <p:cNvSpPr txBox="1"/>
          <p:nvPr/>
        </p:nvSpPr>
        <p:spPr>
          <a:xfrm>
            <a:off x="298414" y="3865212"/>
            <a:ext cx="1547662" cy="2523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messervices.cyber.gouv.fr</a:t>
            </a:r>
          </a:p>
        </p:txBody>
      </p:sp>
      <p:sp>
        <p:nvSpPr>
          <p:cNvPr id="507" name="Rectangle : avec coins arrondis en haut 2"/>
          <p:cNvSpPr/>
          <p:nvPr/>
        </p:nvSpPr>
        <p:spPr>
          <a:xfrm rot="16200000">
            <a:off x="6174016" y="1762650"/>
            <a:ext cx="3583842" cy="2299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13" y="0"/>
                </a:moveTo>
                <a:lnTo>
                  <a:pt x="18887" y="0"/>
                </a:lnTo>
                <a:cubicBezTo>
                  <a:pt x="20385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215" y="0"/>
                  <a:pt x="2713" y="0"/>
                </a:cubicBezTo>
                <a:close/>
              </a:path>
            </a:pathLst>
          </a:custGeom>
          <a:solidFill>
            <a:srgbClr val="F7CE53">
              <a:alpha val="56987"/>
            </a:srgbClr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sp>
        <p:nvSpPr>
          <p:cNvPr id="508" name="Quelle est la maturité cyber de mon organisation ?…"/>
          <p:cNvSpPr txBox="1"/>
          <p:nvPr/>
        </p:nvSpPr>
        <p:spPr>
          <a:xfrm>
            <a:off x="7104040" y="1325527"/>
            <a:ext cx="1881904" cy="29034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  <a:r>
              <a:t>Quelle est la maturité cyber de mon organisation ?</a:t>
            </a: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  <a:r>
              <a:t>Je fais le test en 3mn !</a:t>
            </a:r>
          </a:p>
        </p:txBody>
      </p:sp>
      <p:sp>
        <p:nvSpPr>
          <p:cNvPr id="509" name="Rectangle : coins arrondis 1"/>
          <p:cNvSpPr/>
          <p:nvPr/>
        </p:nvSpPr>
        <p:spPr>
          <a:xfrm>
            <a:off x="7450153" y="2327683"/>
            <a:ext cx="1266089" cy="1364989"/>
          </a:xfrm>
          <a:prstGeom prst="roundRect">
            <a:avLst>
              <a:gd name="adj" fmla="val 1060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pic>
        <p:nvPicPr>
          <p:cNvPr id="510" name="NIS2_test_maturite.png" descr="NIS2_test_maturi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19307" y="2446287"/>
            <a:ext cx="1127781" cy="1127781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Quelle est la maturité cyber de mon organisation ?…"/>
          <p:cNvSpPr txBox="1"/>
          <p:nvPr/>
        </p:nvSpPr>
        <p:spPr>
          <a:xfrm>
            <a:off x="387690" y="4581515"/>
            <a:ext cx="5782275" cy="3239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 defTabSz="203063">
              <a:lnSpc>
                <a:spcPct val="90000"/>
              </a:lnSpc>
              <a:spcBef>
                <a:spcPts val="400"/>
              </a:spcBef>
              <a:defRPr sz="900">
                <a:solidFill>
                  <a:schemeClr val="accent2">
                    <a:lumOff val="43529"/>
                  </a:schemeClr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Le test de maturité cyber évalue le positionnement global d’une organisation sur les enjeux de cybersécurité. Il ne s’agit pas d’un test de maturité vis-à-vis de la directive NIS2.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Le diagnostic cyberdépart (1h)</a:t>
            </a:r>
          </a:p>
        </p:txBody>
      </p:sp>
      <p:pic>
        <p:nvPicPr>
          <p:cNvPr id="514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4" name="Groupe 21"/>
          <p:cNvGrpSpPr/>
          <p:nvPr/>
        </p:nvGrpSpPr>
        <p:grpSpPr>
          <a:xfrm>
            <a:off x="6617205" y="2434131"/>
            <a:ext cx="1941336" cy="1941335"/>
            <a:chOff x="0" y="0"/>
            <a:chExt cx="1941334" cy="1941334"/>
          </a:xfrm>
        </p:grpSpPr>
        <p:sp>
          <p:nvSpPr>
            <p:cNvPr id="516" name="Ellipse 3"/>
            <p:cNvSpPr/>
            <p:nvPr/>
          </p:nvSpPr>
          <p:spPr>
            <a:xfrm rot="410403">
              <a:off x="97749" y="97749"/>
              <a:ext cx="1745836" cy="1745836"/>
            </a:xfrm>
            <a:prstGeom prst="ellipse">
              <a:avLst/>
            </a:prstGeom>
            <a:solidFill>
              <a:srgbClr val="FED980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 defTabSz="345642">
                <a:defRPr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517" name="Sous-titre 2"/>
            <p:cNvSpPr txBox="1"/>
            <p:nvPr/>
          </p:nvSpPr>
          <p:spPr>
            <a:xfrm rot="410403">
              <a:off x="399016" y="580803"/>
              <a:ext cx="1199223" cy="31350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051" tIns="17051" rIns="17051" bIns="17051" numCol="1" anchor="t">
              <a:spAutoFit/>
            </a:bodyPr>
            <a:lstStyle>
              <a:lvl1pPr algn="ctr" defTabSz="203039">
                <a:spcBef>
                  <a:spcPts val="900"/>
                </a:spcBef>
                <a:defRPr sz="800">
                  <a:solidFill>
                    <a:srgbClr val="0D0C21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Organisations déjà accompagnées</a:t>
              </a:r>
            </a:p>
          </p:txBody>
        </p:sp>
        <p:sp>
          <p:nvSpPr>
            <p:cNvPr id="518" name="Sous-titre 2"/>
            <p:cNvSpPr txBox="1"/>
            <p:nvPr/>
          </p:nvSpPr>
          <p:spPr>
            <a:xfrm rot="410403">
              <a:off x="366595" y="1346356"/>
              <a:ext cx="1098687" cy="16110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051" tIns="17051" rIns="17051" bIns="17051" numCol="1" anchor="t">
              <a:spAutoFit/>
            </a:bodyPr>
            <a:lstStyle>
              <a:lvl1pPr algn="ctr" defTabSz="203039">
                <a:spcBef>
                  <a:spcPts val="900"/>
                </a:spcBef>
                <a:defRPr sz="700">
                  <a:solidFill>
                    <a:srgbClr val="0D0C21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92% sont satisfaites</a:t>
              </a:r>
            </a:p>
          </p:txBody>
        </p:sp>
        <p:sp>
          <p:nvSpPr>
            <p:cNvPr id="519" name="Sous-titre 2"/>
            <p:cNvSpPr txBox="1"/>
            <p:nvPr/>
          </p:nvSpPr>
          <p:spPr>
            <a:xfrm rot="410403">
              <a:off x="436524" y="280816"/>
              <a:ext cx="1199222" cy="28810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051" tIns="17051" rIns="17051" bIns="17051" numCol="1" anchor="t">
              <a:spAutoFit/>
            </a:bodyPr>
            <a:lstStyle>
              <a:lvl1pPr algn="ctr" defTabSz="203039">
                <a:spcBef>
                  <a:spcPts val="900"/>
                </a:spcBef>
                <a:defRPr b="1" sz="1400">
                  <a:solidFill>
                    <a:srgbClr val="0D0C21"/>
                  </a:solidFill>
                  <a:latin typeface="Marianne-Bold"/>
                  <a:ea typeface="Marianne-Bold"/>
                  <a:cs typeface="Marianne-Bold"/>
                  <a:sym typeface="Marianne-Bold"/>
                </a:defRPr>
              </a:lvl1pPr>
            </a:lstStyle>
            <a:p>
              <a:pPr/>
              <a:r>
                <a:t>+5 400</a:t>
              </a:r>
            </a:p>
          </p:txBody>
        </p:sp>
        <p:grpSp>
          <p:nvGrpSpPr>
            <p:cNvPr id="523" name="Groupe 20"/>
            <p:cNvGrpSpPr/>
            <p:nvPr/>
          </p:nvGrpSpPr>
          <p:grpSpPr>
            <a:xfrm>
              <a:off x="412075" y="976496"/>
              <a:ext cx="1077943" cy="316932"/>
              <a:chOff x="0" y="0"/>
              <a:chExt cx="1077941" cy="316931"/>
            </a:xfrm>
          </p:grpSpPr>
          <p:pic>
            <p:nvPicPr>
              <p:cNvPr id="520" name="Graphique 16" descr="Graphique 1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410403">
                <a:off x="396376" y="15957"/>
                <a:ext cx="285014" cy="2850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1" name="Connecteur droit 18"/>
              <p:cNvSpPr/>
              <p:nvPr/>
            </p:nvSpPr>
            <p:spPr>
              <a:xfrm>
                <a:off x="-1" y="93817"/>
                <a:ext cx="295089" cy="35399"/>
              </a:xfrm>
              <a:prstGeom prst="line">
                <a:avLst/>
              </a:prstGeom>
              <a:noFill/>
              <a:ln w="3175" cap="flat">
                <a:solidFill>
                  <a:srgbClr val="0D0C21"/>
                </a:solidFill>
                <a:prstDash val="solid"/>
                <a:round/>
              </a:ln>
              <a:effectLst/>
            </p:spPr>
            <p:txBody>
              <a:bodyPr wrap="square" lIns="17192" tIns="17192" rIns="17192" bIns="17192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2" name="Connecteur droit 19"/>
              <p:cNvSpPr/>
              <p:nvPr/>
            </p:nvSpPr>
            <p:spPr>
              <a:xfrm>
                <a:off x="782852" y="187723"/>
                <a:ext cx="295089" cy="35399"/>
              </a:xfrm>
              <a:prstGeom prst="line">
                <a:avLst/>
              </a:prstGeom>
              <a:noFill/>
              <a:ln w="3175" cap="flat">
                <a:solidFill>
                  <a:srgbClr val="0D0C21"/>
                </a:solidFill>
                <a:prstDash val="solid"/>
                <a:round/>
              </a:ln>
              <a:effectLst/>
            </p:spPr>
            <p:txBody>
              <a:bodyPr wrap="square" lIns="17192" tIns="17192" rIns="17192" bIns="17192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25" name="Image 13" descr="Image 13"/>
          <p:cNvPicPr>
            <a:picLocks noChangeAspect="1"/>
          </p:cNvPicPr>
          <p:nvPr/>
        </p:nvPicPr>
        <p:blipFill>
          <a:blip r:embed="rId5">
            <a:extLst/>
          </a:blip>
          <a:srcRect l="0" t="0" r="1025" b="0"/>
          <a:stretch>
            <a:fillRect/>
          </a:stretch>
        </p:blipFill>
        <p:spPr>
          <a:xfrm rot="360000">
            <a:off x="6698383" y="1418085"/>
            <a:ext cx="2180143" cy="1239063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Gratuit…"/>
          <p:cNvSpPr txBox="1"/>
          <p:nvPr/>
        </p:nvSpPr>
        <p:spPr>
          <a:xfrm>
            <a:off x="283514" y="2209950"/>
            <a:ext cx="4346599" cy="8979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marL="116669" indent="-116669" defTabSz="2431620">
              <a:buSzPct val="100000"/>
              <a:buChar char="•"/>
              <a:defRPr b="1" sz="12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Gratuit</a:t>
            </a:r>
          </a:p>
          <a:p>
            <a:pPr marL="116669" indent="-116669" defTabSz="2431620">
              <a:buSzPct val="100000"/>
              <a:buChar char="•"/>
              <a:defRPr b="1" sz="12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Rapide</a:t>
            </a:r>
            <a:r>
              <a:rPr b="0"/>
              <a:t> (1h)</a:t>
            </a:r>
          </a:p>
          <a:p>
            <a:pPr marL="116669" indent="-116669" defTabSz="2431620">
              <a:buSzPct val="100000"/>
              <a:buChar char="•"/>
              <a:defRPr b="1" sz="12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En visio ou présentiel</a:t>
            </a:r>
          </a:p>
          <a:p>
            <a:pPr marL="116669" indent="-116669" defTabSz="2431620">
              <a:buSzPct val="100000"/>
              <a:buChar char="•"/>
              <a:defRPr b="1" sz="12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Accompagné</a:t>
            </a:r>
            <a:r>
              <a:rPr b="0"/>
              <a:t> par un Aidant cyber bénévole.</a:t>
            </a:r>
          </a:p>
        </p:txBody>
      </p:sp>
      <p:sp>
        <p:nvSpPr>
          <p:cNvPr id="527" name="Un premier diagnostic cyber adapté aux organisations qui souhaitent agir mais ne savent pas par où commencer."/>
          <p:cNvSpPr txBox="1"/>
          <p:nvPr/>
        </p:nvSpPr>
        <p:spPr>
          <a:xfrm>
            <a:off x="283514" y="1498310"/>
            <a:ext cx="5819970" cy="4661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 defTabSz="2431620">
              <a:spcBef>
                <a:spcPts val="1200"/>
              </a:spcBef>
              <a:defRPr sz="12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Un 1er diagnostic cyber gratuit, adapté aux organisations qui souhaitent agir mais ne savent pas par où commencer.</a:t>
            </a:r>
          </a:p>
        </p:txBody>
      </p:sp>
      <p:sp>
        <p:nvSpPr>
          <p:cNvPr id="528" name="Rectangle aux angles arrondis"/>
          <p:cNvSpPr/>
          <p:nvPr/>
        </p:nvSpPr>
        <p:spPr>
          <a:xfrm>
            <a:off x="5014427" y="2960317"/>
            <a:ext cx="1371900" cy="1236198"/>
          </a:xfrm>
          <a:prstGeom prst="roundRect">
            <a:avLst>
              <a:gd name="adj" fmla="val 8890"/>
            </a:avLst>
          </a:prstGeom>
          <a:ln w="3175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529" name="Shape 135"/>
          <p:cNvSpPr txBox="1"/>
          <p:nvPr/>
        </p:nvSpPr>
        <p:spPr>
          <a:xfrm>
            <a:off x="289470" y="4211623"/>
            <a:ext cx="1547662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messervices.cyber.gouv.fr</a:t>
            </a:r>
          </a:p>
        </p:txBody>
      </p:sp>
      <p:pic>
        <p:nvPicPr>
          <p:cNvPr id="530" name="NIS2_Cyberdepart.png" descr="NIS2_Cyberdepa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49095" y="3027133"/>
            <a:ext cx="1102565" cy="1102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Un catalogue d’outils, services, guides de l’ANSSI à explorer</a:t>
            </a:r>
          </a:p>
        </p:txBody>
      </p:sp>
      <p:pic>
        <p:nvPicPr>
          <p:cNvPr id="533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7944" y="1462457"/>
            <a:ext cx="1787810" cy="2517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vidéo-collée.png" descr="vidéo-collé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3116" y="1462457"/>
            <a:ext cx="1836055" cy="2558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vidéo-collée.png" descr="vidéo-collé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9143" y="1462457"/>
            <a:ext cx="1865665" cy="2598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vidéo-collée.png" descr="vidéo-collé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96633" y="1462457"/>
            <a:ext cx="1836054" cy="2564455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Shape 135"/>
          <p:cNvSpPr txBox="1"/>
          <p:nvPr/>
        </p:nvSpPr>
        <p:spPr>
          <a:xfrm>
            <a:off x="772444" y="4240859"/>
            <a:ext cx="1547662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8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 invalidUrl="" action="" tgtFrame="" tooltip="" history="1" highlightClick="0" endSnd="0"/>
              </a:rPr>
              <a:t>messervices.cyber.gouv.fr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Les contacts cyber utiles et prestataires labellisés</a:t>
            </a:r>
          </a:p>
        </p:txBody>
      </p:sp>
      <p:pic>
        <p:nvPicPr>
          <p:cNvPr id="54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ZoneTexte 7"/>
          <p:cNvSpPr txBox="1"/>
          <p:nvPr/>
        </p:nvSpPr>
        <p:spPr>
          <a:xfrm>
            <a:off x="3643457" y="2004500"/>
            <a:ext cx="3150608" cy="4659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051" tIns="17051" rIns="17051" bIns="17051">
            <a:spAutoFit/>
          </a:bodyPr>
          <a:lstStyle/>
          <a:p>
            <a:pPr defTabSz="345642">
              <a:spcBef>
                <a:spcPts val="300"/>
              </a:spcBef>
              <a:defRPr sz="1200">
                <a:solidFill>
                  <a:srgbClr val="373737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Les </a:t>
            </a:r>
            <a:r>
              <a:rPr b="1"/>
              <a:t>contacts nationaux, régionaux et sectoriels.</a:t>
            </a:r>
          </a:p>
        </p:txBody>
      </p:sp>
      <p:pic>
        <p:nvPicPr>
          <p:cNvPr id="545" name="Image 22" descr="Imag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3962" y="1810719"/>
            <a:ext cx="1132578" cy="849434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ZoneTexte 7"/>
          <p:cNvSpPr txBox="1"/>
          <p:nvPr/>
        </p:nvSpPr>
        <p:spPr>
          <a:xfrm>
            <a:off x="3614802" y="3241346"/>
            <a:ext cx="3391634" cy="2500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051" tIns="17051" rIns="17051" bIns="17051">
            <a:spAutoFit/>
          </a:bodyPr>
          <a:lstStyle/>
          <a:p>
            <a:pPr defTabSz="345642">
              <a:spcBef>
                <a:spcPts val="300"/>
              </a:spcBef>
              <a:defRPr sz="1200">
                <a:solidFill>
                  <a:srgbClr val="373737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Les </a:t>
            </a:r>
            <a:r>
              <a:rPr b="1"/>
              <a:t>prestataires qualifiés et labellisés</a:t>
            </a:r>
            <a:r>
              <a:t>.</a:t>
            </a:r>
          </a:p>
        </p:txBody>
      </p:sp>
      <p:pic>
        <p:nvPicPr>
          <p:cNvPr id="547" name="Image 24" descr="Imag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3963" y="2938748"/>
            <a:ext cx="1132577" cy="849434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Rectangle aux angles arrondis"/>
          <p:cNvSpPr/>
          <p:nvPr/>
        </p:nvSpPr>
        <p:spPr>
          <a:xfrm>
            <a:off x="1876388" y="1695401"/>
            <a:ext cx="5391224" cy="1028083"/>
          </a:xfrm>
          <a:prstGeom prst="roundRect">
            <a:avLst>
              <a:gd name="adj" fmla="val 12223"/>
            </a:avLst>
          </a:prstGeom>
          <a:ln w="25400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549" name="Rectangle aux angles arrondis"/>
          <p:cNvSpPr/>
          <p:nvPr/>
        </p:nvSpPr>
        <p:spPr>
          <a:xfrm>
            <a:off x="1876388" y="2849423"/>
            <a:ext cx="5391224" cy="1028083"/>
          </a:xfrm>
          <a:prstGeom prst="roundRect">
            <a:avLst>
              <a:gd name="adj" fmla="val 12223"/>
            </a:avLst>
          </a:prstGeom>
          <a:ln w="25400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550" name="Shape 135"/>
          <p:cNvSpPr txBox="1"/>
          <p:nvPr/>
        </p:nvSpPr>
        <p:spPr>
          <a:xfrm>
            <a:off x="1792056" y="4066777"/>
            <a:ext cx="1547662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messervices.cyber.gouv.fr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Les financements cyber à jour</a:t>
            </a:r>
          </a:p>
        </p:txBody>
      </p:sp>
      <p:pic>
        <p:nvPicPr>
          <p:cNvPr id="553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Rectangle aux angles arrondis"/>
          <p:cNvSpPr/>
          <p:nvPr/>
        </p:nvSpPr>
        <p:spPr>
          <a:xfrm>
            <a:off x="1704862" y="1369534"/>
            <a:ext cx="5908264" cy="3000768"/>
          </a:xfrm>
          <a:prstGeom prst="roundRect">
            <a:avLst>
              <a:gd name="adj" fmla="val 5568"/>
            </a:avLst>
          </a:prstGeom>
          <a:ln w="25400">
            <a:solidFill>
              <a:srgbClr val="FEF7D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556" name="Image 21" descr="Image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3586" y="1625995"/>
            <a:ext cx="1081498" cy="811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vidéo-collée.png" descr="vidéo-collé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62076" y="1492595"/>
            <a:ext cx="3681928" cy="2557879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hape 135"/>
          <p:cNvSpPr txBox="1"/>
          <p:nvPr/>
        </p:nvSpPr>
        <p:spPr>
          <a:xfrm>
            <a:off x="1657897" y="4500233"/>
            <a:ext cx="1547661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3">
                    <a:satOff val="-2341"/>
                    <a:lumOff val="-10823"/>
                  </a:schemeClr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messervices.cyber.gouv.fr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Des questions ?</a:t>
            </a:r>
          </a:p>
        </p:txBody>
      </p:sp>
      <p:pic>
        <p:nvPicPr>
          <p:cNvPr id="561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age 9" descr="Imag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3831" y="1977640"/>
            <a:ext cx="1537504" cy="26124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25400" dir="4800000">
              <a:srgbClr val="000000">
                <a:alpha val="9947"/>
              </a:srgbClr>
            </a:outerShdw>
          </a:effectLst>
        </p:spPr>
      </p:pic>
      <p:sp>
        <p:nvSpPr>
          <p:cNvPr id="564" name="Shape 135"/>
          <p:cNvSpPr txBox="1"/>
          <p:nvPr/>
        </p:nvSpPr>
        <p:spPr>
          <a:xfrm>
            <a:off x="275811" y="1731877"/>
            <a:ext cx="3189689" cy="3539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/>
          <a:p>
            <a:pPr defTabSz="2431621"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➡️ </a:t>
            </a:r>
            <a:r>
              <a:rPr b="1"/>
              <a:t>A propos de MesServicesCyber</a:t>
            </a:r>
          </a:p>
        </p:txBody>
      </p:sp>
      <p:pic>
        <p:nvPicPr>
          <p:cNvPr id="565" name="Image 2" descr="Imag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4689" y="2506751"/>
            <a:ext cx="2058367" cy="2132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age 3" descr="Imag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898" y="3642864"/>
            <a:ext cx="1537503" cy="517226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Arc 16"/>
          <p:cNvSpPr/>
          <p:nvPr/>
        </p:nvSpPr>
        <p:spPr>
          <a:xfrm rot="16200000">
            <a:off x="1643270" y="3015752"/>
            <a:ext cx="619535" cy="61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2700">
            <a:solidFill>
              <a:srgbClr val="0D0C21"/>
            </a:solidFill>
            <a:tailEnd type="triangle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sp>
        <p:nvSpPr>
          <p:cNvPr id="568" name="Connecteur droit avec flèche 13"/>
          <p:cNvSpPr/>
          <p:nvPr/>
        </p:nvSpPr>
        <p:spPr>
          <a:xfrm>
            <a:off x="3662579" y="3311883"/>
            <a:ext cx="1167249" cy="2"/>
          </a:xfrm>
          <a:prstGeom prst="line">
            <a:avLst/>
          </a:prstGeom>
          <a:ln w="12700">
            <a:solidFill>
              <a:srgbClr val="0D0C21"/>
            </a:solidFill>
            <a:tailEnd type="triangle"/>
          </a:ln>
        </p:spPr>
        <p:txBody>
          <a:bodyPr lIns="17192" tIns="17192" rIns="17192" bIns="17192"/>
          <a:lstStyle/>
          <a:p>
            <a:pPr/>
          </a:p>
        </p:txBody>
      </p:sp>
      <p:sp>
        <p:nvSpPr>
          <p:cNvPr id="569" name="Shape 135"/>
          <p:cNvSpPr txBox="1"/>
          <p:nvPr/>
        </p:nvSpPr>
        <p:spPr>
          <a:xfrm>
            <a:off x="275811" y="1353109"/>
            <a:ext cx="5386168" cy="3539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/>
          <a:p>
            <a:pPr defTabSz="2431621">
              <a:defRPr sz="1200">
                <a:solidFill>
                  <a:srgbClr val="000000"/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➡️ </a:t>
            </a:r>
            <a:r>
              <a:rPr b="1"/>
              <a:t>A propos de NIS2 : </a:t>
            </a:r>
            <a:r>
              <a:t>contact-monespacenis2@ssi.gouv.fr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bg-pattern.png" descr="bg-pattern.png"/>
          <p:cNvPicPr>
            <a:picLocks noChangeAspect="1"/>
          </p:cNvPicPr>
          <p:nvPr/>
        </p:nvPicPr>
        <p:blipFill>
          <a:blip r:embed="rId3">
            <a:extLst/>
          </a:blip>
          <a:srcRect l="0" t="0" r="39757" b="0"/>
          <a:stretch>
            <a:fillRect/>
          </a:stretch>
        </p:blipFill>
        <p:spPr>
          <a:xfrm>
            <a:off x="30774" y="704356"/>
            <a:ext cx="9082452" cy="4470616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ZoneTexte 10"/>
          <p:cNvSpPr txBox="1"/>
          <p:nvPr/>
        </p:nvSpPr>
        <p:spPr>
          <a:xfrm>
            <a:off x="572446" y="1344759"/>
            <a:ext cx="4262496" cy="14398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00" tIns="34100" rIns="34100" bIns="34100">
            <a:spAutoFit/>
          </a:bodyPr>
          <a:lstStyle>
            <a:lvl1pPr defTabSz="1828800">
              <a:defRPr b="1" sz="2600">
                <a:solidFill>
                  <a:srgbClr val="FFFFFF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Agissez pour votre cybersécurité, embarquez avec NIS 2 !</a:t>
            </a:r>
          </a:p>
        </p:txBody>
      </p:sp>
      <p:sp>
        <p:nvSpPr>
          <p:cNvPr id="574" name="Rectangle : avec coins arrondis en haut 2"/>
          <p:cNvSpPr/>
          <p:nvPr/>
        </p:nvSpPr>
        <p:spPr>
          <a:xfrm rot="16200000">
            <a:off x="5479810" y="1542859"/>
            <a:ext cx="4479105" cy="2793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13" y="0"/>
                </a:moveTo>
                <a:lnTo>
                  <a:pt x="18887" y="0"/>
                </a:lnTo>
                <a:cubicBezTo>
                  <a:pt x="20385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215" y="0"/>
                  <a:pt x="2713" y="0"/>
                </a:cubicBezTo>
                <a:close/>
              </a:path>
            </a:pathLst>
          </a:custGeom>
          <a:solidFill>
            <a:srgbClr val="F7CE53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sp>
        <p:nvSpPr>
          <p:cNvPr id="575" name="Rectangle aux angles arrondis"/>
          <p:cNvSpPr/>
          <p:nvPr/>
        </p:nvSpPr>
        <p:spPr>
          <a:xfrm>
            <a:off x="627217" y="4312233"/>
            <a:ext cx="3221762" cy="477579"/>
          </a:xfrm>
          <a:prstGeom prst="roundRect">
            <a:avLst>
              <a:gd name="adj" fmla="val 15000"/>
            </a:avLst>
          </a:prstGeom>
          <a:solidFill>
            <a:srgbClr val="F7CE53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sp>
        <p:nvSpPr>
          <p:cNvPr id="576" name="Shape 135"/>
          <p:cNvSpPr txBox="1"/>
          <p:nvPr/>
        </p:nvSpPr>
        <p:spPr>
          <a:xfrm>
            <a:off x="680339" y="4364445"/>
            <a:ext cx="3038710" cy="315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 anchor="ctr">
            <a:spAutoFit/>
          </a:bodyPr>
          <a:lstStyle>
            <a:lvl1pPr algn="ctr" defTabSz="2431619"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  <a:hlinkClick r:id="rId4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4" invalidUrl="" action="" tgtFrame="" tooltip="" history="1" highlightClick="0" endSnd="0"/>
              </a:rPr>
              <a:t>www.messervices.cyber.gouv.fr/nis2</a:t>
            </a:r>
          </a:p>
        </p:txBody>
      </p:sp>
      <p:sp>
        <p:nvSpPr>
          <p:cNvPr id="577" name="ZoneTexte 10"/>
          <p:cNvSpPr txBox="1"/>
          <p:nvPr/>
        </p:nvSpPr>
        <p:spPr>
          <a:xfrm>
            <a:off x="6681675" y="1105858"/>
            <a:ext cx="2170892" cy="14652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100" tIns="34100" rIns="34100" bIns="34100">
            <a:spAutoFit/>
          </a:bodyPr>
          <a:lstStyle>
            <a:lvl1pPr defTabSz="1828800">
              <a:defRPr b="1">
                <a:solidFill>
                  <a:srgbClr val="27276D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Vous pouvez nous aider à faire connaître nos solutions ? Notre équipe vous attend !</a:t>
            </a:r>
          </a:p>
        </p:txBody>
      </p:sp>
      <p:sp>
        <p:nvSpPr>
          <p:cNvPr id="578" name="Arc 2"/>
          <p:cNvSpPr/>
          <p:nvPr/>
        </p:nvSpPr>
        <p:spPr>
          <a:xfrm rot="2760000">
            <a:off x="2006489" y="3483727"/>
            <a:ext cx="1476159" cy="161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5" fill="norm" stroke="1" extrusionOk="0">
                <a:moveTo>
                  <a:pt x="0" y="16225"/>
                </a:moveTo>
                <a:cubicBezTo>
                  <a:pt x="6862" y="-4085"/>
                  <a:pt x="14603" y="-5375"/>
                  <a:pt x="21600" y="12626"/>
                </a:cubicBezTo>
              </a:path>
            </a:pathLst>
          </a:custGeom>
          <a:ln w="25400">
            <a:solidFill>
              <a:srgbClr val="FED980"/>
            </a:solidFill>
            <a:tailEnd type="triangle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sp>
        <p:nvSpPr>
          <p:cNvPr id="579" name="Rectangle : coins arrondis 1"/>
          <p:cNvSpPr/>
          <p:nvPr/>
        </p:nvSpPr>
        <p:spPr>
          <a:xfrm>
            <a:off x="6703990" y="2803881"/>
            <a:ext cx="1896198" cy="1893583"/>
          </a:xfrm>
          <a:prstGeom prst="roundRect">
            <a:avLst>
              <a:gd name="adj" fmla="val 9839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pic>
        <p:nvPicPr>
          <p:cNvPr id="580" name="NIS2.png" descr="NIS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32881" y="2931464"/>
            <a:ext cx="1638417" cy="1638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ous-titre 2"/>
          <p:cNvSpPr txBox="1"/>
          <p:nvPr/>
        </p:nvSpPr>
        <p:spPr>
          <a:xfrm>
            <a:off x="308352" y="1404864"/>
            <a:ext cx="5101303" cy="25559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marL="187157" indent="-187157" defTabSz="20306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defRPr sz="1400">
                <a:latin typeface="Marianne"/>
                <a:ea typeface="Marianne"/>
                <a:cs typeface="Marianne"/>
                <a:sym typeface="Marianne"/>
              </a:defRPr>
            </a:pPr>
            <a:r>
              <a:t>Créée en 2009, l’</a:t>
            </a:r>
            <a:r>
              <a:rPr b="1"/>
              <a:t>Agence nationale de la sécurité des systèmes d’information</a:t>
            </a:r>
            <a:r>
              <a:t> (ANSSI) est l’</a:t>
            </a:r>
            <a:r>
              <a:rPr b="1"/>
              <a:t>autorité nationale en matière de cybersécurité et de cyberdéfense</a:t>
            </a:r>
            <a:r>
              <a:t> en France</a:t>
            </a:r>
            <a:r>
              <a:rPr b="1"/>
              <a:t>.</a:t>
            </a:r>
          </a:p>
          <a:p>
            <a:pPr marL="187157" indent="-187157" defTabSz="20306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defRPr sz="1400">
                <a:latin typeface="Marianne"/>
                <a:ea typeface="Marianne"/>
                <a:cs typeface="Marianne"/>
                <a:sym typeface="Marianne"/>
              </a:defRPr>
            </a:pPr>
            <a:r>
              <a:t>Placée auprès du secrétaire général de la défense et de la sécurité nationale (SGDSN) l’ANSSI appartient aux services du Premier ministre.</a:t>
            </a:r>
          </a:p>
          <a:p>
            <a:pPr marL="187157" indent="-187157" defTabSz="20306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defRPr sz="1400">
                <a:latin typeface="Marianne"/>
                <a:ea typeface="Marianne"/>
                <a:cs typeface="Marianne"/>
                <a:sym typeface="Marianne"/>
              </a:defRPr>
            </a:pPr>
            <a:r>
              <a:t>Son action pour la protection de la Nation face aux cyberattaques se traduit en cinq grandes missions : </a:t>
            </a:r>
            <a:r>
              <a:rPr b="1"/>
              <a:t>défendre</a:t>
            </a:r>
            <a:r>
              <a:t>, </a:t>
            </a:r>
            <a:r>
              <a:rPr b="1"/>
              <a:t>connaître</a:t>
            </a:r>
            <a:r>
              <a:t>, </a:t>
            </a:r>
            <a:r>
              <a:rPr b="1"/>
              <a:t>partager</a:t>
            </a:r>
            <a:r>
              <a:t>, </a:t>
            </a:r>
            <a:r>
              <a:rPr b="1"/>
              <a:t>accompagner</a:t>
            </a:r>
            <a:r>
              <a:t>, </a:t>
            </a:r>
            <a:r>
              <a:rPr b="1"/>
              <a:t>réguler</a:t>
            </a:r>
            <a:r>
              <a:t>.</a:t>
            </a:r>
          </a:p>
        </p:txBody>
      </p:sp>
      <p:pic>
        <p:nvPicPr>
          <p:cNvPr id="234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3206" y="1810694"/>
            <a:ext cx="1508409" cy="1508409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ous-titre 2"/>
          <p:cNvSpPr txBox="1"/>
          <p:nvPr/>
        </p:nvSpPr>
        <p:spPr>
          <a:xfrm>
            <a:off x="298749" y="4590357"/>
            <a:ext cx="1062671" cy="1867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 algn="ctr" defTabSz="203063">
              <a:defRPr sz="9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cyber.gouv.fr</a:t>
            </a:r>
          </a:p>
        </p:txBody>
      </p:sp>
      <p:sp>
        <p:nvSpPr>
          <p:cNvPr id="236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A propos de l’ANSSI</a:t>
            </a:r>
          </a:p>
        </p:txBody>
      </p:sp>
      <p:pic>
        <p:nvPicPr>
          <p:cNvPr id="237" name="Image 8" descr="Imag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ectangle aux angles arrondis"/>
          <p:cNvSpPr/>
          <p:nvPr/>
        </p:nvSpPr>
        <p:spPr>
          <a:xfrm>
            <a:off x="5788724" y="1428119"/>
            <a:ext cx="3037373" cy="2300966"/>
          </a:xfrm>
          <a:prstGeom prst="roundRect">
            <a:avLst>
              <a:gd name="adj" fmla="val 3598"/>
            </a:avLst>
          </a:prstGeom>
          <a:ln w="12700">
            <a:solidFill>
              <a:srgbClr val="E7B73E"/>
            </a:solidFill>
          </a:ln>
        </p:spPr>
        <p:txBody>
          <a:bodyPr lIns="17192" tIns="17192" rIns="17192" bIns="17192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outes les organisations sont concernées par les risques de cyberattaques.…"/>
          <p:cNvSpPr txBox="1"/>
          <p:nvPr/>
        </p:nvSpPr>
        <p:spPr>
          <a:xfrm>
            <a:off x="295656" y="1350516"/>
            <a:ext cx="5548082" cy="33385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defTabSz="203063">
              <a:lnSpc>
                <a:spcPct val="90000"/>
              </a:lnSpc>
              <a:spcBef>
                <a:spcPts val="600"/>
              </a:spcBef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L’ensemble du tissu économique et social est ciblé :</a:t>
            </a:r>
          </a:p>
          <a:p>
            <a:pPr lvl="2" marL="280736" indent="-280736" defTabSz="203063">
              <a:lnSpc>
                <a:spcPct val="90000"/>
              </a:lnSpc>
              <a:spcBef>
                <a:spcPts val="600"/>
              </a:spcBef>
              <a:buSzPct val="100000"/>
              <a:buAutoNum type="arabicPeriod" startAt="1"/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De manière opportuniste et indifférenciée.</a:t>
            </a:r>
          </a:p>
          <a:p>
            <a:pPr lvl="2" marL="280736" indent="-280736" defTabSz="203063">
              <a:lnSpc>
                <a:spcPct val="90000"/>
              </a:lnSpc>
              <a:spcBef>
                <a:spcPts val="600"/>
              </a:spcBef>
              <a:buSzPct val="100000"/>
              <a:buAutoNum type="arabicPeriod" startAt="1"/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Notamment les secteurs critiques.</a:t>
            </a:r>
          </a:p>
          <a:p>
            <a:pPr lvl="2" marL="280736" indent="-280736" defTabSz="203063">
              <a:lnSpc>
                <a:spcPct val="90000"/>
              </a:lnSpc>
              <a:spcBef>
                <a:spcPts val="600"/>
              </a:spcBef>
              <a:buSzPct val="100000"/>
              <a:buAutoNum type="arabicPeriod" startAt="1"/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En particulier les PME et les collectivités territoriales.</a:t>
            </a:r>
          </a:p>
          <a:p>
            <a:pPr defTabSz="203063">
              <a:lnSpc>
                <a:spcPct val="90000"/>
              </a:lnSpc>
              <a:spcBef>
                <a:spcPts val="1500"/>
              </a:spcBef>
              <a:defRPr sz="1400">
                <a:latin typeface="Marianne"/>
                <a:ea typeface="Marianne"/>
                <a:cs typeface="Marianne"/>
                <a:sym typeface="Marianne"/>
              </a:defRPr>
            </a:pPr>
            <a:r>
              <a:t>La menace se maintient à un niveau élevé :</a:t>
            </a:r>
          </a:p>
          <a:p>
            <a:pPr marL="187157" indent="-187157" defTabSz="2030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400">
                <a:latin typeface="Marianne"/>
                <a:ea typeface="Marianne"/>
                <a:cs typeface="Marianne"/>
                <a:sym typeface="Marianne"/>
              </a:defRPr>
            </a:pPr>
            <a:r>
              <a:t>Entre 2020 et 2025, un doublement du nombre d’attaques ;</a:t>
            </a:r>
          </a:p>
          <a:p>
            <a:pPr marL="187157" indent="-187157" defTabSz="2030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400">
                <a:latin typeface="Marianne"/>
                <a:ea typeface="Marianne"/>
                <a:cs typeface="Marianne"/>
                <a:sym typeface="Marianne"/>
              </a:defRPr>
            </a:pPr>
            <a:r>
              <a:t>En 2025, 1366 incidents ont été portés à la connaissance de l’ANSSI (1361 en 2024), après des années de croissance.</a:t>
            </a:r>
          </a:p>
          <a:p>
            <a:pPr defTabSz="203063">
              <a:lnSpc>
                <a:spcPct val="90000"/>
              </a:lnSpc>
              <a:spcBef>
                <a:spcPts val="1500"/>
              </a:spcBef>
              <a:defRPr sz="1400">
                <a:latin typeface="Marianne"/>
                <a:ea typeface="Marianne"/>
                <a:cs typeface="Marianne"/>
                <a:sym typeface="Marianne"/>
              </a:defRPr>
            </a:pPr>
            <a:r>
              <a:t>Les </a:t>
            </a:r>
            <a:r>
              <a:rPr b="1"/>
              <a:t>impacts de ces attaques peuvent être très graves</a:t>
            </a:r>
            <a:r>
              <a:t>, en matière de continuité d’activité, financière, juridique ou réputationnelle.</a:t>
            </a:r>
          </a:p>
        </p:txBody>
      </p:sp>
      <p:sp>
        <p:nvSpPr>
          <p:cNvPr id="242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Partout en Europe, la menace cyber élevée</a:t>
            </a:r>
          </a:p>
        </p:txBody>
      </p:sp>
      <p:pic>
        <p:nvPicPr>
          <p:cNvPr id="243" name="Image 8" descr="Imag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ctangle aux angles arrondis"/>
          <p:cNvSpPr/>
          <p:nvPr/>
        </p:nvSpPr>
        <p:spPr>
          <a:xfrm>
            <a:off x="6103892" y="1293207"/>
            <a:ext cx="2620221" cy="3425203"/>
          </a:xfrm>
          <a:prstGeom prst="roundRect">
            <a:avLst>
              <a:gd name="adj" fmla="val 3368"/>
            </a:avLst>
          </a:prstGeom>
          <a:ln w="12700">
            <a:solidFill>
              <a:srgbClr val="E7B73E"/>
            </a:solidFill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246" name="Image 4" descr="Image 4"/>
          <p:cNvPicPr>
            <a:picLocks noChangeAspect="1"/>
          </p:cNvPicPr>
          <p:nvPr/>
        </p:nvPicPr>
        <p:blipFill>
          <a:blip r:embed="rId5">
            <a:extLst/>
          </a:blip>
          <a:srcRect l="0" t="553" r="0" b="1"/>
          <a:stretch>
            <a:fillRect/>
          </a:stretch>
        </p:blipFill>
        <p:spPr>
          <a:xfrm>
            <a:off x="6295776" y="1476536"/>
            <a:ext cx="2236388" cy="308601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 5"/>
          <p:cNvSpPr txBox="1"/>
          <p:nvPr/>
        </p:nvSpPr>
        <p:spPr>
          <a:xfrm>
            <a:off x="6094035" y="4771048"/>
            <a:ext cx="6557150" cy="1486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>
              <a:defRPr sz="600">
                <a:solidFill>
                  <a:srgbClr val="535353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Source : Panorama de la cybermenace 2025, publié par l’ANSSI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ous-titre 2"/>
          <p:cNvSpPr txBox="1"/>
          <p:nvPr/>
        </p:nvSpPr>
        <p:spPr>
          <a:xfrm>
            <a:off x="310116" y="1399928"/>
            <a:ext cx="4667271" cy="28609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marL="487947" indent="-233947" defTabSz="2030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AutoNum type="arabicPeriod" startAt="1"/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Des mesures de sécurité simples non mises en œuvre</a:t>
            </a:r>
            <a:r>
              <a:rPr b="0"/>
              <a:t> (sensibilisation, sauvegardes, mauvaise configuration des équipements et logiciels, gestion des identités,</a:t>
            </a:r>
            <a:r>
              <a:t> </a:t>
            </a:r>
            <a:r>
              <a:rPr b="0"/>
              <a:t>etc.).</a:t>
            </a:r>
          </a:p>
          <a:p>
            <a:pPr marL="487947" indent="-233947" defTabSz="203063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100000"/>
              <a:buAutoNum type="arabicPeriod" startAt="1"/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Des vulnérabilités techniques non corrigées, exploitées par les attaquants :  </a:t>
            </a:r>
            <a:r>
              <a:rPr b="0"/>
              <a:t>+50% des cyberattaques en 2024 exploitent des vulnérabilités d’équipements de sécurité « en bordure » (ex. Pare-feux, VPN, etc.).</a:t>
            </a:r>
          </a:p>
          <a:p>
            <a:pPr marL="487947" indent="-233947" defTabSz="203063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100000"/>
              <a:buAutoNum type="arabicPeriod" startAt="1"/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Un défaut de supervision des incidents de sécurité.</a:t>
            </a:r>
          </a:p>
        </p:txBody>
      </p:sp>
      <p:sp>
        <p:nvSpPr>
          <p:cNvPr id="252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Pourquoi tant d’attaquants parviennent à leurs fins ?</a:t>
            </a:r>
          </a:p>
        </p:txBody>
      </p:sp>
      <p:pic>
        <p:nvPicPr>
          <p:cNvPr id="253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5149" y="1491659"/>
            <a:ext cx="3307338" cy="2480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ectangle aux angles arrondis"/>
          <p:cNvSpPr/>
          <p:nvPr/>
        </p:nvSpPr>
        <p:spPr>
          <a:xfrm>
            <a:off x="5258338" y="1500220"/>
            <a:ext cx="3540960" cy="2463383"/>
          </a:xfrm>
          <a:prstGeom prst="roundRect">
            <a:avLst>
              <a:gd name="adj" fmla="val 3361"/>
            </a:avLst>
          </a:prstGeom>
          <a:ln w="12700">
            <a:solidFill>
              <a:srgbClr val="E7B73E"/>
            </a:solidFill>
          </a:ln>
        </p:spPr>
        <p:txBody>
          <a:bodyPr lIns="17192" tIns="17192" rIns="17192" bIns="17192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 : coins arrondis 7"/>
          <p:cNvSpPr/>
          <p:nvPr/>
        </p:nvSpPr>
        <p:spPr>
          <a:xfrm>
            <a:off x="315417" y="1320307"/>
            <a:ext cx="5563853" cy="3135618"/>
          </a:xfrm>
          <a:prstGeom prst="roundRect">
            <a:avLst>
              <a:gd name="adj" fmla="val 4090"/>
            </a:avLst>
          </a:prstGeom>
          <a:ln w="3175">
            <a:solidFill>
              <a:srgbClr val="F2F2F2"/>
            </a:solidFill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sp>
        <p:nvSpPr>
          <p:cNvPr id="259" name="Shape 135"/>
          <p:cNvSpPr txBox="1"/>
          <p:nvPr/>
        </p:nvSpPr>
        <p:spPr>
          <a:xfrm>
            <a:off x="582999" y="4039727"/>
            <a:ext cx="4557794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/>
          <a:p>
            <a:pPr defTabSz="2431620">
              <a:defRPr sz="900">
                <a:solidFill>
                  <a:schemeClr val="accent2">
                    <a:lumOff val="43529"/>
                  </a:schemeClr>
                </a:solidFill>
                <a:latin typeface="Marianne"/>
                <a:ea typeface="Marianne"/>
                <a:cs typeface="Marianne"/>
                <a:sym typeface="Marianne"/>
              </a:defRPr>
            </a:pPr>
            <a:r>
              <a:t>Source 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messervices.cyber.gouv.fr</a:t>
            </a:r>
          </a:p>
        </p:txBody>
      </p:sp>
      <p:sp>
        <p:nvSpPr>
          <p:cNvPr id="260" name="Shape 135"/>
          <p:cNvSpPr txBox="1"/>
          <p:nvPr/>
        </p:nvSpPr>
        <p:spPr>
          <a:xfrm>
            <a:off x="582999" y="3568174"/>
            <a:ext cx="2906354" cy="3158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2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Baromètre de la maturité cyber</a:t>
            </a:r>
          </a:p>
        </p:txBody>
      </p:sp>
      <p:sp>
        <p:nvSpPr>
          <p:cNvPr id="261" name="Shape 135"/>
          <p:cNvSpPr txBox="1"/>
          <p:nvPr/>
        </p:nvSpPr>
        <p:spPr>
          <a:xfrm>
            <a:off x="582999" y="3836019"/>
            <a:ext cx="1266088" cy="2523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sz="900">
                <a:solidFill>
                  <a:srgbClr val="585858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France, 23/03/2026</a:t>
            </a:r>
          </a:p>
        </p:txBody>
      </p:sp>
      <p:sp>
        <p:nvSpPr>
          <p:cNvPr id="262" name="Shape 135"/>
          <p:cNvSpPr txBox="1"/>
          <p:nvPr/>
        </p:nvSpPr>
        <p:spPr>
          <a:xfrm>
            <a:off x="230095" y="658502"/>
            <a:ext cx="5782275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Mais la maturité des organisations reste faible !</a:t>
            </a:r>
          </a:p>
        </p:txBody>
      </p:sp>
      <p:pic>
        <p:nvPicPr>
          <p:cNvPr id="263" name="Image 8" descr="Imag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Rectangle : avec coins arrondis en haut 2"/>
          <p:cNvSpPr/>
          <p:nvPr/>
        </p:nvSpPr>
        <p:spPr>
          <a:xfrm rot="16200000">
            <a:off x="6174016" y="1762650"/>
            <a:ext cx="3583842" cy="2299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13" y="0"/>
                </a:moveTo>
                <a:lnTo>
                  <a:pt x="18887" y="0"/>
                </a:lnTo>
                <a:cubicBezTo>
                  <a:pt x="20385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215" y="0"/>
                  <a:pt x="2713" y="0"/>
                </a:cubicBezTo>
                <a:close/>
              </a:path>
            </a:pathLst>
          </a:custGeom>
          <a:solidFill>
            <a:srgbClr val="F7CE53">
              <a:alpha val="56987"/>
            </a:srgbClr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sp>
        <p:nvSpPr>
          <p:cNvPr id="265" name="Quelle est la maturité cyber de mon organisation ?…"/>
          <p:cNvSpPr txBox="1"/>
          <p:nvPr/>
        </p:nvSpPr>
        <p:spPr>
          <a:xfrm>
            <a:off x="7104040" y="1325527"/>
            <a:ext cx="1881904" cy="29034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  <a:r>
              <a:t>Quelle est la maturité cyber de mon organisation ?</a:t>
            </a: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</a:p>
          <a:p>
            <a:pPr algn="ctr" defTabSz="203063">
              <a:lnSpc>
                <a:spcPct val="90000"/>
              </a:lnSpc>
              <a:spcBef>
                <a:spcPts val="400"/>
              </a:spcBef>
              <a:defRPr b="1" sz="1200">
                <a:latin typeface="Marianne"/>
                <a:ea typeface="Marianne"/>
                <a:cs typeface="Marianne"/>
                <a:sym typeface="Marianne"/>
              </a:defRPr>
            </a:pPr>
            <a:r>
              <a:t>Je fais le test en 3mn !</a:t>
            </a:r>
          </a:p>
        </p:txBody>
      </p:sp>
      <p:sp>
        <p:nvSpPr>
          <p:cNvPr id="266" name="Rectangle : coins arrondis 1"/>
          <p:cNvSpPr/>
          <p:nvPr/>
        </p:nvSpPr>
        <p:spPr>
          <a:xfrm>
            <a:off x="7450153" y="2327683"/>
            <a:ext cx="1266089" cy="1364989"/>
          </a:xfrm>
          <a:prstGeom prst="roundRect">
            <a:avLst>
              <a:gd name="adj" fmla="val 1060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17192" tIns="17192" rIns="17192" bIns="17192" anchor="ctr"/>
          <a:lstStyle/>
          <a:p>
            <a:pPr algn="ctr" defTabSz="345642">
              <a:defRPr>
                <a:latin typeface="Marianne"/>
                <a:ea typeface="Marianne"/>
                <a:cs typeface="Marianne"/>
                <a:sym typeface="Marianne"/>
              </a:defRPr>
            </a:pPr>
          </a:p>
        </p:txBody>
      </p:sp>
      <p:pic>
        <p:nvPicPr>
          <p:cNvPr id="267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rcRect l="0" t="0" r="63397" b="0"/>
          <a:stretch>
            <a:fillRect/>
          </a:stretch>
        </p:blipFill>
        <p:spPr>
          <a:xfrm>
            <a:off x="539079" y="1349479"/>
            <a:ext cx="2258659" cy="2234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rcRect l="63630" t="18280" r="0" b="8066"/>
          <a:stretch>
            <a:fillRect/>
          </a:stretch>
        </p:blipFill>
        <p:spPr>
          <a:xfrm>
            <a:off x="2901862" y="1663543"/>
            <a:ext cx="2474979" cy="181494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Quelle est la maturité cyber de mon organisation ?…"/>
          <p:cNvSpPr txBox="1"/>
          <p:nvPr/>
        </p:nvSpPr>
        <p:spPr>
          <a:xfrm>
            <a:off x="387690" y="4581515"/>
            <a:ext cx="5782275" cy="3239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>
            <a:lvl1pPr defTabSz="203063">
              <a:lnSpc>
                <a:spcPct val="90000"/>
              </a:lnSpc>
              <a:spcBef>
                <a:spcPts val="400"/>
              </a:spcBef>
              <a:defRPr sz="900">
                <a:solidFill>
                  <a:schemeClr val="accent2">
                    <a:lumOff val="43529"/>
                  </a:schemeClr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Le test de maturité cyber évalue le positionnement global d’une organisation sur les enjeux de cybersécurité. Il ne s’agit pas d’un test de maturité vis-à-vis de la directive NIS2.</a:t>
            </a:r>
          </a:p>
        </p:txBody>
      </p:sp>
      <p:pic>
        <p:nvPicPr>
          <p:cNvPr id="270" name="NIS2_test_maturite.png" descr="NIS2_test_matur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19307" y="2446287"/>
            <a:ext cx="1127781" cy="1127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bg-pattern.png" descr="bg-pattern.png"/>
          <p:cNvPicPr>
            <a:picLocks noChangeAspect="1"/>
          </p:cNvPicPr>
          <p:nvPr/>
        </p:nvPicPr>
        <p:blipFill>
          <a:blip r:embed="rId3">
            <a:extLst/>
          </a:blip>
          <a:srcRect l="0" t="0" r="38800" b="0"/>
          <a:stretch>
            <a:fillRect/>
          </a:stretch>
        </p:blipFill>
        <p:spPr>
          <a:xfrm>
            <a:off x="30774" y="704356"/>
            <a:ext cx="9226767" cy="447061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135"/>
          <p:cNvSpPr txBox="1"/>
          <p:nvPr/>
        </p:nvSpPr>
        <p:spPr>
          <a:xfrm>
            <a:off x="614121" y="2658042"/>
            <a:ext cx="3460722" cy="5571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1">
              <a:defRPr b="1" sz="2600">
                <a:solidFill>
                  <a:srgbClr val="FFFFFF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La directive NIS2</a:t>
            </a:r>
          </a:p>
        </p:txBody>
      </p:sp>
      <p:pic>
        <p:nvPicPr>
          <p:cNvPr id="275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Une première directive européenne -  la directive NIS pour « sécurité des réseaux et des systèmes d’information », a fixé des obligations en matière de cybersécurité aux « opérateurs de services essentiels ».…"/>
          <p:cNvSpPr txBox="1"/>
          <p:nvPr/>
        </p:nvSpPr>
        <p:spPr>
          <a:xfrm>
            <a:off x="313777" y="1370297"/>
            <a:ext cx="4836532" cy="31086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92" tIns="17192" rIns="17192" bIns="17192">
            <a:spAutoFit/>
          </a:bodyPr>
          <a:lstStyle/>
          <a:p>
            <a:pPr marL="187157" indent="-187157" defTabSz="2030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Elle constitue la première initiative européenne en matière de cybersécurité ;</a:t>
            </a:r>
          </a:p>
          <a:p>
            <a:pPr marL="187157" indent="-187157" defTabSz="2030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Son objectif : Garantir la continuité des activités économiques critiques en cas de cyberattaque ;</a:t>
            </a:r>
          </a:p>
          <a:p>
            <a:pPr marL="187157" indent="-187157" defTabSz="2030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b="1" sz="1400">
                <a:latin typeface="Marianne"/>
                <a:ea typeface="Marianne"/>
                <a:cs typeface="Marianne"/>
                <a:sym typeface="Marianne"/>
              </a:defRPr>
            </a:pPr>
            <a:r>
              <a:t>Sa méthode : Imposer un socle minimal de cybersécurité à un certain nombre d’acteurs critiques, les opérateurs de service essentiel (OSE) et les fournisseurs de services numériques (FSN) ;</a:t>
            </a:r>
          </a:p>
          <a:p>
            <a:pPr marL="187157" indent="-187157" defTabSz="2030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400">
                <a:latin typeface="Marianne"/>
                <a:ea typeface="Marianne"/>
                <a:cs typeface="Marianne"/>
                <a:sym typeface="Marianne"/>
              </a:defRPr>
            </a:pPr>
            <a:r>
              <a:t>Sa cible : 16 secteurs avaient été identifiés (énergie, transports, banques, santé, infrastructures numériques, etc.) ;</a:t>
            </a:r>
            <a:endParaRPr b="1"/>
          </a:p>
          <a:p>
            <a:pPr marL="187157" indent="-187157" defTabSz="2030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400">
                <a:latin typeface="Marianne"/>
                <a:ea typeface="Marianne"/>
                <a:cs typeface="Marianne"/>
                <a:sym typeface="Marianne"/>
              </a:defRPr>
            </a:pPr>
            <a:r>
              <a:t>Depuis 2016, 263 OSE ont été désignés en France.</a:t>
            </a:r>
          </a:p>
        </p:txBody>
      </p:sp>
      <p:sp>
        <p:nvSpPr>
          <p:cNvPr id="278" name="Shape 135"/>
          <p:cNvSpPr txBox="1"/>
          <p:nvPr/>
        </p:nvSpPr>
        <p:spPr>
          <a:xfrm>
            <a:off x="230095" y="658502"/>
            <a:ext cx="7630073" cy="417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18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En 2016, la première directive NIS a été adoptée</a:t>
            </a:r>
          </a:p>
        </p:txBody>
      </p:sp>
      <p:pic>
        <p:nvPicPr>
          <p:cNvPr id="279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5766" y="13465"/>
            <a:ext cx="1167249" cy="6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Rectangle aux angles arrondis"/>
          <p:cNvSpPr/>
          <p:nvPr/>
        </p:nvSpPr>
        <p:spPr>
          <a:xfrm>
            <a:off x="5679977" y="1384625"/>
            <a:ext cx="2629023" cy="3070339"/>
          </a:xfrm>
          <a:prstGeom prst="roundRect">
            <a:avLst>
              <a:gd name="adj" fmla="val 7179"/>
            </a:avLst>
          </a:prstGeom>
          <a:solidFill>
            <a:srgbClr val="F0F3F8"/>
          </a:solidFill>
          <a:ln w="25400">
            <a:solidFill>
              <a:srgbClr val="E7B73E"/>
            </a:solidFill>
            <a:miter lim="400000"/>
          </a:ln>
        </p:spPr>
        <p:txBody>
          <a:bodyPr lIns="17192" tIns="17192" rIns="17192" bIns="17192" anchor="ctr"/>
          <a:lstStyle/>
          <a:p>
            <a:pPr/>
          </a:p>
        </p:txBody>
      </p:sp>
      <p:pic>
        <p:nvPicPr>
          <p:cNvPr id="282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7765" y="1899254"/>
            <a:ext cx="1913448" cy="2546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135"/>
          <p:cNvSpPr txBox="1"/>
          <p:nvPr/>
        </p:nvSpPr>
        <p:spPr>
          <a:xfrm>
            <a:off x="230094" y="658502"/>
            <a:ext cx="8098249" cy="8111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971" tIns="49971" rIns="49971" bIns="49971">
            <a:spAutoFit/>
          </a:bodyPr>
          <a:lstStyle>
            <a:lvl1pPr defTabSz="2431620">
              <a:defRPr b="1" sz="2000">
                <a:solidFill>
                  <a:srgbClr val="0D0C21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NIS 2 : un changement de paradigme par rapport à NIS 1 pour faire face à une menace devenue systémique</a:t>
            </a:r>
          </a:p>
        </p:txBody>
      </p:sp>
      <p:pic>
        <p:nvPicPr>
          <p:cNvPr id="285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91" y="139997"/>
            <a:ext cx="842872" cy="33715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Ligne"/>
          <p:cNvSpPr/>
          <p:nvPr/>
        </p:nvSpPr>
        <p:spPr>
          <a:xfrm>
            <a:off x="5015489" y="2778804"/>
            <a:ext cx="2" cy="360182"/>
          </a:xfrm>
          <a:prstGeom prst="line">
            <a:avLst/>
          </a:prstGeom>
          <a:ln w="38100">
            <a:solidFill>
              <a:srgbClr val="F6E4A6"/>
            </a:solidFill>
            <a:tailEnd type="triangle"/>
          </a:ln>
        </p:spPr>
        <p:txBody>
          <a:bodyPr lIns="17192" tIns="17192" rIns="17192" bIns="17192"/>
          <a:lstStyle/>
          <a:p>
            <a:pPr/>
          </a:p>
        </p:txBody>
      </p:sp>
      <p:sp>
        <p:nvSpPr>
          <p:cNvPr id="287" name="Pour y répondre"/>
          <p:cNvSpPr txBox="1"/>
          <p:nvPr/>
        </p:nvSpPr>
        <p:spPr>
          <a:xfrm>
            <a:off x="5126616" y="2841412"/>
            <a:ext cx="939540" cy="1867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7192" tIns="17192" rIns="17192" bIns="17192">
            <a:spAutoFit/>
          </a:bodyPr>
          <a:lstStyle>
            <a:lvl1pPr>
              <a:defRPr b="1" sz="900">
                <a:solidFill>
                  <a:srgbClr val="F5E3A4"/>
                </a:solidFill>
                <a:latin typeface="Marianne"/>
                <a:ea typeface="Marianne"/>
                <a:cs typeface="Marianne"/>
                <a:sym typeface="Marianne"/>
              </a:defRPr>
            </a:lvl1pPr>
          </a:lstStyle>
          <a:p>
            <a:pPr/>
            <a:r>
              <a:t>Pour y répondre</a:t>
            </a:r>
          </a:p>
        </p:txBody>
      </p:sp>
      <p:grpSp>
        <p:nvGrpSpPr>
          <p:cNvPr id="290" name="Rectangle aux angles arrondis"/>
          <p:cNvGrpSpPr/>
          <p:nvPr/>
        </p:nvGrpSpPr>
        <p:grpSpPr>
          <a:xfrm>
            <a:off x="296389" y="2317736"/>
            <a:ext cx="1026791" cy="479374"/>
            <a:chOff x="0" y="0"/>
            <a:chExt cx="1026790" cy="479373"/>
          </a:xfrm>
        </p:grpSpPr>
        <p:sp>
          <p:nvSpPr>
            <p:cNvPr id="288" name="Rectangle aux angles arrondis"/>
            <p:cNvSpPr/>
            <p:nvPr/>
          </p:nvSpPr>
          <p:spPr>
            <a:xfrm>
              <a:off x="0" y="0"/>
              <a:ext cx="1026791" cy="479374"/>
            </a:xfrm>
            <a:prstGeom prst="roundRect">
              <a:avLst>
                <a:gd name="adj" fmla="val 16249"/>
              </a:avLst>
            </a:prstGeom>
            <a:solidFill>
              <a:srgbClr val="F7E4A9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289" name="Cible"/>
            <p:cNvSpPr txBox="1"/>
            <p:nvPr/>
          </p:nvSpPr>
          <p:spPr>
            <a:xfrm>
              <a:off x="22814" y="133594"/>
              <a:ext cx="981162" cy="2121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Cible</a:t>
              </a:r>
            </a:p>
          </p:txBody>
        </p:sp>
      </p:grpSp>
      <p:grpSp>
        <p:nvGrpSpPr>
          <p:cNvPr id="293" name="Rectangle aux angles arrondis"/>
          <p:cNvGrpSpPr/>
          <p:nvPr/>
        </p:nvGrpSpPr>
        <p:grpSpPr>
          <a:xfrm>
            <a:off x="296389" y="1744318"/>
            <a:ext cx="1026485" cy="479375"/>
            <a:chOff x="0" y="0"/>
            <a:chExt cx="1026484" cy="479373"/>
          </a:xfrm>
        </p:grpSpPr>
        <p:sp>
          <p:nvSpPr>
            <p:cNvPr id="291" name="Rectangle aux angles arrondis"/>
            <p:cNvSpPr/>
            <p:nvPr/>
          </p:nvSpPr>
          <p:spPr>
            <a:xfrm>
              <a:off x="0" y="0"/>
              <a:ext cx="1026485" cy="479374"/>
            </a:xfrm>
            <a:prstGeom prst="roundRect">
              <a:avLst>
                <a:gd name="adj" fmla="val 16249"/>
              </a:avLst>
            </a:prstGeom>
            <a:solidFill>
              <a:srgbClr val="F7E4A9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292" name="Constat"/>
            <p:cNvSpPr txBox="1"/>
            <p:nvPr/>
          </p:nvSpPr>
          <p:spPr>
            <a:xfrm>
              <a:off x="22814" y="133594"/>
              <a:ext cx="980856" cy="2121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Constat</a:t>
              </a:r>
            </a:p>
          </p:txBody>
        </p:sp>
      </p:grpSp>
      <p:grpSp>
        <p:nvGrpSpPr>
          <p:cNvPr id="296" name="Rectangle aux angles arrondis"/>
          <p:cNvGrpSpPr/>
          <p:nvPr/>
        </p:nvGrpSpPr>
        <p:grpSpPr>
          <a:xfrm>
            <a:off x="296389" y="3134507"/>
            <a:ext cx="1026791" cy="479375"/>
            <a:chOff x="0" y="0"/>
            <a:chExt cx="1026790" cy="479373"/>
          </a:xfrm>
        </p:grpSpPr>
        <p:sp>
          <p:nvSpPr>
            <p:cNvPr id="294" name="Rectangle aux angles arrondis"/>
            <p:cNvSpPr/>
            <p:nvPr/>
          </p:nvSpPr>
          <p:spPr>
            <a:xfrm>
              <a:off x="0" y="0"/>
              <a:ext cx="1026791" cy="479374"/>
            </a:xfrm>
            <a:prstGeom prst="roundRect">
              <a:avLst>
                <a:gd name="adj" fmla="val 16249"/>
              </a:avLst>
            </a:prstGeom>
            <a:solidFill>
              <a:srgbClr val="F7E4A9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295" name="Changement d’échelle"/>
            <p:cNvSpPr txBox="1"/>
            <p:nvPr/>
          </p:nvSpPr>
          <p:spPr>
            <a:xfrm>
              <a:off x="22814" y="44694"/>
              <a:ext cx="981162" cy="3899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Changement d’échelle</a:t>
              </a:r>
            </a:p>
          </p:txBody>
        </p:sp>
      </p:grpSp>
      <p:grpSp>
        <p:nvGrpSpPr>
          <p:cNvPr id="299" name="Rectangle aux angles arrondis"/>
          <p:cNvGrpSpPr/>
          <p:nvPr/>
        </p:nvGrpSpPr>
        <p:grpSpPr>
          <a:xfrm>
            <a:off x="296389" y="3708750"/>
            <a:ext cx="1026791" cy="479375"/>
            <a:chOff x="0" y="0"/>
            <a:chExt cx="1026790" cy="479373"/>
          </a:xfrm>
        </p:grpSpPr>
        <p:sp>
          <p:nvSpPr>
            <p:cNvPr id="297" name="Rectangle aux angles arrondis"/>
            <p:cNvSpPr/>
            <p:nvPr/>
          </p:nvSpPr>
          <p:spPr>
            <a:xfrm>
              <a:off x="0" y="0"/>
              <a:ext cx="1026791" cy="479374"/>
            </a:xfrm>
            <a:prstGeom prst="roundRect">
              <a:avLst>
                <a:gd name="adj" fmla="val 16249"/>
              </a:avLst>
            </a:prstGeom>
            <a:solidFill>
              <a:srgbClr val="F7E4A9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298" name="Niveau d’exigence"/>
            <p:cNvSpPr txBox="1"/>
            <p:nvPr/>
          </p:nvSpPr>
          <p:spPr>
            <a:xfrm>
              <a:off x="22814" y="44694"/>
              <a:ext cx="981162" cy="3899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Niveau d’exigence</a:t>
              </a:r>
            </a:p>
          </p:txBody>
        </p:sp>
      </p:grpSp>
      <p:grpSp>
        <p:nvGrpSpPr>
          <p:cNvPr id="302" name="Rectangle aux angles arrondis"/>
          <p:cNvGrpSpPr/>
          <p:nvPr/>
        </p:nvGrpSpPr>
        <p:grpSpPr>
          <a:xfrm>
            <a:off x="296389" y="4290157"/>
            <a:ext cx="1026791" cy="479374"/>
            <a:chOff x="0" y="0"/>
            <a:chExt cx="1026790" cy="479373"/>
          </a:xfrm>
        </p:grpSpPr>
        <p:sp>
          <p:nvSpPr>
            <p:cNvPr id="300" name="Rectangle aux angles arrondis"/>
            <p:cNvSpPr/>
            <p:nvPr/>
          </p:nvSpPr>
          <p:spPr>
            <a:xfrm>
              <a:off x="0" y="0"/>
              <a:ext cx="1026791" cy="479374"/>
            </a:xfrm>
            <a:prstGeom prst="roundRect">
              <a:avLst>
                <a:gd name="adj" fmla="val 16249"/>
              </a:avLst>
            </a:prstGeom>
            <a:solidFill>
              <a:srgbClr val="F7E4A9"/>
            </a:solidFill>
            <a:ln w="12700" cap="flat">
              <a:noFill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01" name="Sanctions"/>
            <p:cNvSpPr txBox="1"/>
            <p:nvPr/>
          </p:nvSpPr>
          <p:spPr>
            <a:xfrm>
              <a:off x="22814" y="133594"/>
              <a:ext cx="981162" cy="2121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b="1" sz="10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Sanctions</a:t>
              </a:r>
            </a:p>
          </p:txBody>
        </p:sp>
      </p:grpSp>
      <p:grpSp>
        <p:nvGrpSpPr>
          <p:cNvPr id="305" name="Rectangle aux angles arrondis"/>
          <p:cNvGrpSpPr/>
          <p:nvPr/>
        </p:nvGrpSpPr>
        <p:grpSpPr>
          <a:xfrm>
            <a:off x="1562491" y="1744318"/>
            <a:ext cx="6890078" cy="479375"/>
            <a:chOff x="0" y="0"/>
            <a:chExt cx="6890077" cy="479373"/>
          </a:xfrm>
        </p:grpSpPr>
        <p:sp>
          <p:nvSpPr>
            <p:cNvPr id="303" name="Rectangle aux angles arrondis"/>
            <p:cNvSpPr/>
            <p:nvPr/>
          </p:nvSpPr>
          <p:spPr>
            <a:xfrm>
              <a:off x="0" y="0"/>
              <a:ext cx="6890078" cy="479374"/>
            </a:xfrm>
            <a:prstGeom prst="roundRect">
              <a:avLst>
                <a:gd name="adj" fmla="val 16249"/>
              </a:avLst>
            </a:prstGeom>
            <a:solidFill>
              <a:srgbClr val="FFFFFF"/>
            </a:solidFill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sz="11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04" name="D’une menace principalement ciblée à une menace également opportuniste"/>
            <p:cNvSpPr txBox="1"/>
            <p:nvPr/>
          </p:nvSpPr>
          <p:spPr>
            <a:xfrm>
              <a:off x="37141" y="127244"/>
              <a:ext cx="6815794" cy="2248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sz="11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D’une menace principalement ciblée à une menace également opportuniste</a:t>
              </a:r>
            </a:p>
          </p:txBody>
        </p:sp>
      </p:grpSp>
      <p:grpSp>
        <p:nvGrpSpPr>
          <p:cNvPr id="308" name="Rectangle aux angles arrondis"/>
          <p:cNvGrpSpPr/>
          <p:nvPr/>
        </p:nvGrpSpPr>
        <p:grpSpPr>
          <a:xfrm>
            <a:off x="1562491" y="2317735"/>
            <a:ext cx="6890078" cy="479375"/>
            <a:chOff x="0" y="0"/>
            <a:chExt cx="6890077" cy="479374"/>
          </a:xfrm>
        </p:grpSpPr>
        <p:sp>
          <p:nvSpPr>
            <p:cNvPr id="306" name="Rectangle aux angles arrondis"/>
            <p:cNvSpPr/>
            <p:nvPr/>
          </p:nvSpPr>
          <p:spPr>
            <a:xfrm>
              <a:off x="0" y="0"/>
              <a:ext cx="6890078" cy="479375"/>
            </a:xfrm>
            <a:prstGeom prst="roundRect">
              <a:avLst>
                <a:gd name="adj" fmla="val 16249"/>
              </a:avLst>
            </a:prstGeom>
            <a:solidFill>
              <a:srgbClr val="FFFFFF"/>
            </a:solidFill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sz="11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07" name="Touche l’ensemble du tissu économique, en particulier les petites structures (PME/ETI, collectivités territoriales, associations, etc.)"/>
            <p:cNvSpPr txBox="1"/>
            <p:nvPr/>
          </p:nvSpPr>
          <p:spPr>
            <a:xfrm>
              <a:off x="37141" y="31995"/>
              <a:ext cx="6815794" cy="4153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sz="1100">
                  <a:solidFill>
                    <a:srgbClr val="000000"/>
                  </a:solidFill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Touche l’ensemble du tissu économique, en particulier les petites structures (PME/ETI, collectivités territoriales, associations, etc.)</a:t>
              </a:r>
            </a:p>
          </p:txBody>
        </p:sp>
      </p:grpSp>
      <p:grpSp>
        <p:nvGrpSpPr>
          <p:cNvPr id="311" name="Rectangle aux angles arrondis"/>
          <p:cNvGrpSpPr/>
          <p:nvPr/>
        </p:nvGrpSpPr>
        <p:grpSpPr>
          <a:xfrm>
            <a:off x="1562491" y="3134507"/>
            <a:ext cx="6890078" cy="479375"/>
            <a:chOff x="0" y="0"/>
            <a:chExt cx="6890077" cy="479373"/>
          </a:xfrm>
        </p:grpSpPr>
        <p:sp>
          <p:nvSpPr>
            <p:cNvPr id="309" name="Rectangle aux angles arrondis"/>
            <p:cNvSpPr/>
            <p:nvPr/>
          </p:nvSpPr>
          <p:spPr>
            <a:xfrm>
              <a:off x="0" y="0"/>
              <a:ext cx="6890078" cy="479374"/>
            </a:xfrm>
            <a:prstGeom prst="roundRect">
              <a:avLst>
                <a:gd name="adj" fmla="val 16249"/>
              </a:avLst>
            </a:prstGeom>
            <a:solidFill>
              <a:srgbClr val="FFFFFF"/>
            </a:solidFill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sz="11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10" name="De quelques centaines d’entités désignées à plus de 25 000 entités majoritairement régulées…"/>
            <p:cNvSpPr txBox="1"/>
            <p:nvPr/>
          </p:nvSpPr>
          <p:spPr>
            <a:xfrm>
              <a:off x="37141" y="31994"/>
              <a:ext cx="6815794" cy="4153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/>
            <a:p>
              <a:pPr algn="ctr">
                <a:defRPr sz="1100"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De quelques centaines d’entités </a:t>
              </a:r>
              <a:r>
                <a:rPr b="1"/>
                <a:t>désignées</a:t>
              </a:r>
              <a:r>
                <a:t> à plus de 25 000 entités majoritairement régulées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1100">
                  <a:latin typeface="Marianne"/>
                  <a:ea typeface="Marianne"/>
                  <a:cs typeface="Marianne"/>
                  <a:sym typeface="Marianne"/>
                </a:defRPr>
              </a:pPr>
              <a:r>
                <a:t>selon une </a:t>
              </a:r>
              <a:r>
                <a:rPr b="1"/>
                <a:t>logique de seuil</a:t>
              </a:r>
            </a:p>
          </p:txBody>
        </p:sp>
      </p:grpSp>
      <p:grpSp>
        <p:nvGrpSpPr>
          <p:cNvPr id="314" name="Rectangle aux angles arrondis"/>
          <p:cNvGrpSpPr/>
          <p:nvPr/>
        </p:nvGrpSpPr>
        <p:grpSpPr>
          <a:xfrm>
            <a:off x="1562491" y="3708750"/>
            <a:ext cx="6890078" cy="479375"/>
            <a:chOff x="0" y="0"/>
            <a:chExt cx="6890077" cy="479373"/>
          </a:xfrm>
        </p:grpSpPr>
        <p:sp>
          <p:nvSpPr>
            <p:cNvPr id="312" name="Rectangle aux angles arrondis"/>
            <p:cNvSpPr/>
            <p:nvPr/>
          </p:nvSpPr>
          <p:spPr>
            <a:xfrm>
              <a:off x="0" y="0"/>
              <a:ext cx="6890078" cy="479374"/>
            </a:xfrm>
            <a:prstGeom prst="roundRect">
              <a:avLst>
                <a:gd name="adj" fmla="val 16249"/>
              </a:avLst>
            </a:prstGeom>
            <a:solidFill>
              <a:srgbClr val="FFFFFF"/>
            </a:solidFill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sz="11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13" name="Un niveau de sécurité imposé et adapté à la maturité et au profil de l’entité"/>
            <p:cNvSpPr txBox="1"/>
            <p:nvPr/>
          </p:nvSpPr>
          <p:spPr>
            <a:xfrm>
              <a:off x="37141" y="127244"/>
              <a:ext cx="6815794" cy="2248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sz="1100"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Un niveau de sécurité imposé et adapté à la maturité et au profil de l’entité</a:t>
              </a:r>
            </a:p>
          </p:txBody>
        </p:sp>
      </p:grpSp>
      <p:grpSp>
        <p:nvGrpSpPr>
          <p:cNvPr id="317" name="Rectangle aux angles arrondis"/>
          <p:cNvGrpSpPr/>
          <p:nvPr/>
        </p:nvGrpSpPr>
        <p:grpSpPr>
          <a:xfrm>
            <a:off x="1562491" y="4290157"/>
            <a:ext cx="6890078" cy="479374"/>
            <a:chOff x="0" y="0"/>
            <a:chExt cx="6890077" cy="479373"/>
          </a:xfrm>
        </p:grpSpPr>
        <p:sp>
          <p:nvSpPr>
            <p:cNvPr id="315" name="Rectangle aux angles arrondis"/>
            <p:cNvSpPr/>
            <p:nvPr/>
          </p:nvSpPr>
          <p:spPr>
            <a:xfrm>
              <a:off x="0" y="0"/>
              <a:ext cx="6890078" cy="479374"/>
            </a:xfrm>
            <a:prstGeom prst="roundRect">
              <a:avLst>
                <a:gd name="adj" fmla="val 16249"/>
              </a:avLst>
            </a:prstGeom>
            <a:solidFill>
              <a:srgbClr val="FFFFFF"/>
            </a:solidFill>
            <a:ln w="25400" cap="flat">
              <a:solidFill>
                <a:srgbClr val="FAE39D"/>
              </a:solidFill>
              <a:prstDash val="solid"/>
              <a:miter lim="400000"/>
            </a:ln>
            <a:effectLst/>
          </p:spPr>
          <p:txBody>
            <a:bodyPr wrap="square" lIns="17192" tIns="17192" rIns="17192" bIns="17192" numCol="1" anchor="ctr">
              <a:noAutofit/>
            </a:bodyPr>
            <a:lstStyle/>
            <a:p>
              <a:pPr algn="ctr">
                <a:defRPr sz="1100">
                  <a:latin typeface="Marianne"/>
                  <a:ea typeface="Marianne"/>
                  <a:cs typeface="Marianne"/>
                  <a:sym typeface="Marianne"/>
                </a:defRPr>
              </a:pPr>
            </a:p>
          </p:txBody>
        </p:sp>
        <p:sp>
          <p:nvSpPr>
            <p:cNvPr id="316" name="Sanctions administratives proportionnées au type d’entité et à la gravité des manquements"/>
            <p:cNvSpPr txBox="1"/>
            <p:nvPr/>
          </p:nvSpPr>
          <p:spPr>
            <a:xfrm>
              <a:off x="37141" y="127244"/>
              <a:ext cx="6815794" cy="2248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92" tIns="17192" rIns="17192" bIns="17192" numCol="1" anchor="ctr">
              <a:spAutoFit/>
            </a:bodyPr>
            <a:lstStyle>
              <a:lvl1pPr algn="ctr">
                <a:defRPr sz="1100">
                  <a:latin typeface="Marianne"/>
                  <a:ea typeface="Marianne"/>
                  <a:cs typeface="Marianne"/>
                  <a:sym typeface="Marianne"/>
                </a:defRPr>
              </a:lvl1pPr>
            </a:lstStyle>
            <a:p>
              <a:pPr/>
              <a:r>
                <a:t>Sanctions administratives proportionnées au type d’entité et à la gravité des manquements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1A1A1A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7192" tIns="17192" rIns="17192" bIns="17192" numCol="1" spcCol="38100" rtlCol="0" anchor="ctr" upright="0">
        <a:spAutoFit/>
      </a:bodyPr>
      <a:lstStyle>
        <a:defPPr marL="0" marR="0" indent="0" algn="l" defTabSz="3438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chemeClr val="accent2">
                <a:lumOff val="-2588"/>
              </a:schemeClr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7192" tIns="17192" rIns="17192" bIns="17192" numCol="1" spcCol="38100" rtlCol="0" anchor="t" upright="0">
        <a:spAutoFit/>
      </a:bodyPr>
      <a:lstStyle>
        <a:defPPr marL="0" marR="0" indent="0" algn="l" defTabSz="3438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chemeClr val="accent2">
                <a:lumOff val="-2588"/>
              </a:schemeClr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7192" tIns="17192" rIns="17192" bIns="17192" numCol="1" spcCol="38100" rtlCol="0" anchor="ctr" upright="0">
        <a:spAutoFit/>
      </a:bodyPr>
      <a:lstStyle>
        <a:defPPr marL="0" marR="0" indent="0" algn="l" defTabSz="3438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chemeClr val="accent2">
                <a:lumOff val="-2588"/>
              </a:schemeClr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7192" tIns="17192" rIns="17192" bIns="17192" numCol="1" spcCol="38100" rtlCol="0" anchor="t" upright="0">
        <a:spAutoFit/>
      </a:bodyPr>
      <a:lstStyle>
        <a:defPPr marL="0" marR="0" indent="0" algn="l" defTabSz="3438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chemeClr val="accent2">
                <a:lumOff val="-2588"/>
              </a:schemeClr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